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6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8000"/>
    <a:srgbClr val="9900FF"/>
    <a:srgbClr val="3333FF"/>
    <a:srgbClr val="0033CC"/>
    <a:srgbClr val="9933FF"/>
    <a:srgbClr val="9966FF"/>
    <a:srgbClr val="00FF0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F45C92-CA94-4DC5-BB30-F0784AF3C1D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024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42F2C-2750-4400-9EB6-FFA341171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87DE2-9035-4C60-AE30-12ADB45C2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1E91-AA3C-4B6A-AF18-0484C4749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9E95B-3A03-4C59-A3BE-EB6FA8A45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4923D-1BD7-4E80-8F38-33A870335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B0ED8-CABA-4252-96FB-334980128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9D3BD-7D73-44A6-978A-84A7B65CF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BAB9-66AA-44A3-8FE3-891261A8C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A17BE-D2F7-4FA9-BB21-22967E573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C6E4F-24F0-424E-B3EC-FDA738B5C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D360224-B14C-49D5-B526-565E57D0E4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ja-JP" altLang="en-US" sz="4000">
                <a:solidFill>
                  <a:schemeClr val="hlink"/>
                </a:solidFill>
                <a:ea typeface="MS PGothic" pitchFamily="34" charset="-128"/>
              </a:rPr>
              <a:t>第３課のふくしゅう　</a:t>
            </a:r>
            <a:br>
              <a:rPr lang="ja-JP" altLang="en-US" sz="4000">
                <a:solidFill>
                  <a:schemeClr val="hlink"/>
                </a:solidFill>
                <a:ea typeface="MS PGothic" pitchFamily="34" charset="-128"/>
              </a:rPr>
            </a:br>
            <a:r>
              <a:rPr lang="ja-JP" altLang="en-US" sz="4000">
                <a:solidFill>
                  <a:schemeClr val="hlink"/>
                </a:solidFill>
                <a:ea typeface="MS PGothic" pitchFamily="34" charset="-128"/>
              </a:rPr>
              <a:t>　　　　　　　　　　　　      </a:t>
            </a:r>
            <a:r>
              <a:rPr lang="en-US" altLang="ja-JP" sz="4000">
                <a:solidFill>
                  <a:schemeClr val="hlink"/>
                </a:solidFill>
                <a:ea typeface="MS PGothic" pitchFamily="34" charset="-128"/>
              </a:rPr>
              <a:t>Lesson 3 review</a:t>
            </a:r>
            <a:endParaRPr lang="en-US" sz="4000">
              <a:solidFill>
                <a:schemeClr val="hlink"/>
              </a:solidFill>
              <a:ea typeface="MS PGothic" pitchFamily="34" charset="-128"/>
            </a:endParaRPr>
          </a:p>
        </p:txBody>
      </p:sp>
      <p:sp>
        <p:nvSpPr>
          <p:cNvPr id="18544" name="Rectangle 11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4953000"/>
          </a:xfrm>
          <a:gradFill rotWithShape="1">
            <a:gsLst>
              <a:gs pos="0">
                <a:srgbClr val="ACC8C2"/>
              </a:gs>
              <a:gs pos="100000">
                <a:srgbClr val="ACC8C2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r>
              <a:rPr lang="ja-JP" altLang="en-US" sz="2000" b="1">
                <a:solidFill>
                  <a:srgbClr val="3333FF"/>
                </a:solidFill>
                <a:ea typeface="MS PGothic" pitchFamily="34" charset="-128"/>
              </a:rPr>
              <a:t>動詞（どうし）</a:t>
            </a:r>
          </a:p>
          <a:p>
            <a:pPr>
              <a:buFont typeface="Wingdings" pitchFamily="2" charset="2"/>
              <a:buNone/>
            </a:pPr>
            <a:r>
              <a:rPr lang="ja-JP" altLang="en-US" sz="2000" b="1">
                <a:ea typeface="MS PGothic" pitchFamily="34" charset="-128"/>
              </a:rPr>
              <a:t>　</a:t>
            </a:r>
            <a:r>
              <a:rPr lang="ja-JP" altLang="en-US" sz="1800">
                <a:ea typeface="MS PGothic" pitchFamily="34" charset="-128"/>
              </a:rPr>
              <a:t>　</a:t>
            </a:r>
            <a:r>
              <a:rPr lang="en-US" altLang="ja-JP" sz="1800" u="sng">
                <a:ea typeface="MS PGothic" pitchFamily="34" charset="-128"/>
              </a:rPr>
              <a:t>(Verb Conjugation)</a:t>
            </a:r>
          </a:p>
        </p:txBody>
      </p:sp>
      <p:sp>
        <p:nvSpPr>
          <p:cNvPr id="18545" name="Rectangle 11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53000"/>
          </a:xfr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r>
              <a:rPr lang="en-US" altLang="ja-JP" sz="2000" u="sng">
                <a:ea typeface="MS PGothic" pitchFamily="34" charset="-128"/>
              </a:rPr>
              <a:t>Particles:</a:t>
            </a:r>
          </a:p>
          <a:p>
            <a:pPr>
              <a:buFont typeface="Wingdings" pitchFamily="2" charset="2"/>
              <a:buNone/>
            </a:pPr>
            <a:r>
              <a:rPr lang="en-US" altLang="ja-JP" sz="2400">
                <a:ea typeface="MS PGothic" pitchFamily="34" charset="-128"/>
              </a:rPr>
              <a:t>    </a:t>
            </a:r>
            <a:r>
              <a:rPr lang="ja-JP" altLang="en-US" sz="2400">
                <a:solidFill>
                  <a:schemeClr val="bg2"/>
                </a:solidFill>
                <a:ea typeface="MS PGothic" pitchFamily="34" charset="-128"/>
              </a:rPr>
              <a:t>＊</a:t>
            </a: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は、</a:t>
            </a:r>
          </a:p>
          <a:p>
            <a:pPr>
              <a:buFont typeface="Wingdings" pitchFamily="2" charset="2"/>
              <a:buNone/>
            </a:pP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　  </a:t>
            </a:r>
            <a:r>
              <a:rPr lang="ja-JP" altLang="en-US" sz="2400">
                <a:solidFill>
                  <a:schemeClr val="bg2"/>
                </a:solidFill>
                <a:ea typeface="MS PGothic" pitchFamily="34" charset="-128"/>
              </a:rPr>
              <a:t>＊</a:t>
            </a: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に（へ）、</a:t>
            </a:r>
          </a:p>
          <a:p>
            <a:pPr>
              <a:buFont typeface="Wingdings" pitchFamily="2" charset="2"/>
              <a:buNone/>
            </a:pP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　</a:t>
            </a:r>
            <a:r>
              <a:rPr lang="ja-JP" altLang="en-US" sz="2400">
                <a:solidFill>
                  <a:schemeClr val="bg2"/>
                </a:solidFill>
                <a:ea typeface="MS PGothic" pitchFamily="34" charset="-128"/>
              </a:rPr>
              <a:t>　＊</a:t>
            </a: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で、</a:t>
            </a:r>
          </a:p>
          <a:p>
            <a:pPr>
              <a:buFont typeface="Wingdings" pitchFamily="2" charset="2"/>
              <a:buNone/>
            </a:pP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　</a:t>
            </a:r>
            <a:r>
              <a:rPr lang="ja-JP" altLang="en-US" sz="2400">
                <a:solidFill>
                  <a:schemeClr val="bg2"/>
                </a:solidFill>
                <a:ea typeface="MS PGothic" pitchFamily="34" charset="-128"/>
              </a:rPr>
              <a:t>　＊</a:t>
            </a: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を</a:t>
            </a:r>
          </a:p>
          <a:p>
            <a:pPr>
              <a:buFont typeface="Wingdings" pitchFamily="2" charset="2"/>
              <a:buNone/>
            </a:pPr>
            <a:endParaRPr lang="en-US" altLang="ja-JP" sz="2000">
              <a:ea typeface="MS PGothic" pitchFamily="34" charset="-128"/>
            </a:endParaRPr>
          </a:p>
          <a:p>
            <a:r>
              <a:rPr lang="en-US" altLang="ja-JP" sz="2000" u="sng">
                <a:ea typeface="MS PGothic" pitchFamily="34" charset="-128"/>
              </a:rPr>
              <a:t>Frequency Adverbs:</a:t>
            </a:r>
          </a:p>
          <a:p>
            <a:pPr>
              <a:buFont typeface="Wingdings" pitchFamily="2" charset="2"/>
              <a:buNone/>
            </a:pPr>
            <a:r>
              <a:rPr lang="ja-JP" altLang="en-US" sz="2400">
                <a:ea typeface="MS PGothic" pitchFamily="34" charset="-128"/>
              </a:rPr>
              <a:t>　</a:t>
            </a:r>
            <a:r>
              <a:rPr lang="ja-JP" altLang="en-US" sz="2400">
                <a:solidFill>
                  <a:srgbClr val="008000"/>
                </a:solidFill>
                <a:ea typeface="MS PGothic" pitchFamily="34" charset="-128"/>
              </a:rPr>
              <a:t>まいにち、よく、ときどき、、、</a:t>
            </a:r>
          </a:p>
          <a:p>
            <a:endParaRPr lang="en-US" altLang="ja-JP" sz="2000">
              <a:solidFill>
                <a:srgbClr val="008000"/>
              </a:solidFill>
              <a:ea typeface="MS PGothic" pitchFamily="34" charset="-128"/>
            </a:endParaRPr>
          </a:p>
          <a:p>
            <a:r>
              <a:rPr lang="en-US" altLang="ja-JP" sz="2000" u="sng">
                <a:ea typeface="MS PGothic" pitchFamily="34" charset="-128"/>
              </a:rPr>
              <a:t>Word</a:t>
            </a:r>
            <a:r>
              <a:rPr lang="ja-JP" altLang="en-US" sz="2000" u="sng">
                <a:ea typeface="MS PGothic" pitchFamily="34" charset="-128"/>
              </a:rPr>
              <a:t>　</a:t>
            </a:r>
            <a:r>
              <a:rPr lang="en-US" altLang="ja-JP" sz="2000" u="sng">
                <a:ea typeface="MS PGothic" pitchFamily="34" charset="-128"/>
              </a:rPr>
              <a:t>Order</a:t>
            </a:r>
          </a:p>
          <a:p>
            <a:endParaRPr lang="ja-JP" altLang="en-US" sz="2400">
              <a:ea typeface="MS PGothic" pitchFamily="34" charset="-128"/>
            </a:endParaRPr>
          </a:p>
          <a:p>
            <a:r>
              <a:rPr lang="ja-JP" altLang="en-US" sz="2400">
                <a:ea typeface="MS PGothic" pitchFamily="34" charset="-128"/>
              </a:rPr>
              <a:t>＿＿＿</a:t>
            </a:r>
            <a:r>
              <a:rPr lang="ja-JP" altLang="en-US" sz="2400">
                <a:solidFill>
                  <a:srgbClr val="3333FF"/>
                </a:solidFill>
                <a:ea typeface="MS PGothic" pitchFamily="34" charset="-128"/>
              </a:rPr>
              <a:t>ません</a:t>
            </a:r>
            <a:r>
              <a:rPr lang="ja-JP" altLang="en-US" sz="2400">
                <a:solidFill>
                  <a:schemeClr val="accent2"/>
                </a:solidFill>
                <a:ea typeface="MS PGothic" pitchFamily="34" charset="-128"/>
              </a:rPr>
              <a:t>か</a:t>
            </a:r>
            <a:r>
              <a:rPr lang="ja-JP" altLang="en-US" sz="2400">
                <a:ea typeface="MS PGothic" pitchFamily="34" charset="-128"/>
              </a:rPr>
              <a:t>。</a:t>
            </a:r>
          </a:p>
        </p:txBody>
      </p:sp>
      <p:graphicFrame>
        <p:nvGraphicFramePr>
          <p:cNvPr id="18521" name="Group 89"/>
          <p:cNvGraphicFramePr>
            <a:graphicFrameLocks noGrp="1"/>
          </p:cNvGraphicFramePr>
          <p:nvPr/>
        </p:nvGraphicFramePr>
        <p:xfrm>
          <a:off x="762000" y="2667000"/>
          <a:ext cx="1600200" cy="4572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う</a:t>
                      </a: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-v.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75" name="Group 43"/>
          <p:cNvGraphicFramePr>
            <a:graphicFrameLocks noGrp="1"/>
          </p:cNvGraphicFramePr>
          <p:nvPr/>
        </p:nvGraphicFramePr>
        <p:xfrm>
          <a:off x="762000" y="3276600"/>
          <a:ext cx="1600200" cy="4572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る</a:t>
                      </a: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-v.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82" name="Group 50"/>
          <p:cNvGraphicFramePr>
            <a:graphicFrameLocks noGrp="1"/>
          </p:cNvGraphicFramePr>
          <p:nvPr/>
        </p:nvGraphicFramePr>
        <p:xfrm>
          <a:off x="762000" y="3962400"/>
          <a:ext cx="1600200" cy="5334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する</a:t>
                      </a: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-v.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04" name="Group 72"/>
          <p:cNvGraphicFramePr>
            <a:graphicFrameLocks noGrp="1"/>
          </p:cNvGraphicFramePr>
          <p:nvPr/>
        </p:nvGraphicFramePr>
        <p:xfrm>
          <a:off x="762000" y="4648200"/>
          <a:ext cx="1600200" cy="5334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Irregular v.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6" name="Group 64"/>
          <p:cNvGraphicFramePr>
            <a:graphicFrameLocks noGrp="1"/>
          </p:cNvGraphicFramePr>
          <p:nvPr/>
        </p:nvGraphicFramePr>
        <p:xfrm>
          <a:off x="3657600" y="3505200"/>
          <a:ext cx="914400" cy="5334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ます。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23" name="Line 91"/>
          <p:cNvSpPr>
            <a:spLocks noChangeShapeType="1"/>
          </p:cNvSpPr>
          <p:nvPr/>
        </p:nvSpPr>
        <p:spPr bwMode="auto">
          <a:xfrm>
            <a:off x="2438400" y="28956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24" name="Line 92"/>
          <p:cNvSpPr>
            <a:spLocks noChangeShapeType="1"/>
          </p:cNvSpPr>
          <p:nvPr/>
        </p:nvSpPr>
        <p:spPr bwMode="auto">
          <a:xfrm>
            <a:off x="2895600" y="2895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25" name="Line 93"/>
          <p:cNvSpPr>
            <a:spLocks noChangeShapeType="1"/>
          </p:cNvSpPr>
          <p:nvPr/>
        </p:nvSpPr>
        <p:spPr bwMode="auto">
          <a:xfrm flipH="1">
            <a:off x="2362200" y="49530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28" name="Line 96"/>
          <p:cNvSpPr>
            <a:spLocks noChangeShapeType="1"/>
          </p:cNvSpPr>
          <p:nvPr/>
        </p:nvSpPr>
        <p:spPr bwMode="auto">
          <a:xfrm flipH="1">
            <a:off x="2362200" y="2895600"/>
            <a:ext cx="76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2" name="Line 100"/>
          <p:cNvSpPr>
            <a:spLocks noChangeShapeType="1"/>
          </p:cNvSpPr>
          <p:nvPr/>
        </p:nvSpPr>
        <p:spPr bwMode="auto">
          <a:xfrm>
            <a:off x="2362200" y="35052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3" name="Line 101"/>
          <p:cNvSpPr>
            <a:spLocks noChangeShapeType="1"/>
          </p:cNvSpPr>
          <p:nvPr/>
        </p:nvSpPr>
        <p:spPr bwMode="auto">
          <a:xfrm>
            <a:off x="2362200" y="41910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" name="Text Box 104"/>
          <p:cNvSpPr txBox="1">
            <a:spLocks noChangeArrowheads="1"/>
          </p:cNvSpPr>
          <p:nvPr/>
        </p:nvSpPr>
        <p:spPr bwMode="auto">
          <a:xfrm>
            <a:off x="3048000" y="34290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2000" b="1">
                <a:ea typeface="MS PGothic" pitchFamily="34" charset="-128"/>
              </a:rPr>
              <a:t>＋</a:t>
            </a:r>
          </a:p>
        </p:txBody>
      </p:sp>
      <p:sp>
        <p:nvSpPr>
          <p:cNvPr id="18547" name="Line 115"/>
          <p:cNvSpPr>
            <a:spLocks noChangeShapeType="1"/>
          </p:cNvSpPr>
          <p:nvPr/>
        </p:nvSpPr>
        <p:spPr bwMode="auto">
          <a:xfrm>
            <a:off x="28956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solidFill>
                  <a:srgbClr val="3333FF"/>
                </a:solidFill>
                <a:ea typeface="MS PGothic" pitchFamily="34" charset="-128"/>
              </a:rPr>
              <a:t>う</a:t>
            </a:r>
            <a:r>
              <a:rPr lang="en-US" altLang="ja-JP" sz="4000">
                <a:solidFill>
                  <a:srgbClr val="3333FF"/>
                </a:solidFill>
                <a:ea typeface="MS PGothic" pitchFamily="34" charset="-128"/>
              </a:rPr>
              <a:t>-v.</a:t>
            </a:r>
            <a:r>
              <a:rPr lang="en-US" altLang="ja-JP" sz="4000">
                <a:ea typeface="MS PGothic" pitchFamily="34" charset="-128"/>
              </a:rPr>
              <a:t>                </a:t>
            </a:r>
            <a:r>
              <a:rPr lang="ja-JP" altLang="en-US" sz="4000">
                <a:ea typeface="MS PGothic" pitchFamily="34" charset="-128"/>
              </a:rPr>
              <a:t>　　　 </a:t>
            </a:r>
            <a:br>
              <a:rPr lang="ja-JP" altLang="en-US" sz="4000">
                <a:ea typeface="MS PGothic" pitchFamily="34" charset="-128"/>
              </a:rPr>
            </a:br>
            <a:r>
              <a:rPr lang="ja-JP" altLang="en-US" sz="4000">
                <a:ea typeface="MS PGothic" pitchFamily="34" charset="-128"/>
              </a:rPr>
              <a:t>　　　　　　　　　　　　　　　</a:t>
            </a:r>
            <a:r>
              <a:rPr lang="en-US" altLang="ja-JP" sz="2800">
                <a:ea typeface="MS PGothic" pitchFamily="34" charset="-128"/>
              </a:rPr>
              <a:t>A verb ends on “</a:t>
            </a:r>
            <a:r>
              <a:rPr lang="ja-JP" altLang="en-US" sz="2800">
                <a:solidFill>
                  <a:srgbClr val="3333FF"/>
                </a:solidFill>
                <a:ea typeface="MS PGothic" pitchFamily="34" charset="-128"/>
              </a:rPr>
              <a:t>う</a:t>
            </a:r>
            <a:r>
              <a:rPr lang="ja-JP" altLang="en-US" sz="2800">
                <a:ea typeface="MS PGothic" pitchFamily="34" charset="-128"/>
              </a:rPr>
              <a:t>”</a:t>
            </a:r>
            <a:r>
              <a:rPr lang="en-US" altLang="ja-JP" sz="2800">
                <a:ea typeface="MS PGothic" pitchFamily="34" charset="-128"/>
              </a:rPr>
              <a:t>s</a:t>
            </a:r>
            <a:r>
              <a:rPr lang="ja-JP" altLang="en-US" sz="4000">
                <a:ea typeface="MS PGothic" pitchFamily="34" charset="-128"/>
              </a:rPr>
              <a:t>　　　　　　　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  <a:solidFill>
            <a:srgbClr val="ACC8C2"/>
          </a:solidFill>
        </p:spPr>
        <p:txBody>
          <a:bodyPr/>
          <a:lstStyle/>
          <a:p>
            <a:r>
              <a:rPr lang="en-US" altLang="ja-JP" sz="2400" dirty="0">
                <a:ea typeface="MS PGothic" pitchFamily="34" charset="-128"/>
              </a:rPr>
              <a:t>__ </a:t>
            </a:r>
            <a:r>
              <a:rPr lang="ja-JP" altLang="en-US" sz="2400" u="sng" dirty="0">
                <a:solidFill>
                  <a:srgbClr val="3333FF"/>
                </a:solidFill>
                <a:ea typeface="MS PGothic" pitchFamily="34" charset="-128"/>
              </a:rPr>
              <a:t>う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en-US" altLang="ja-JP" sz="2400" dirty="0">
                <a:ea typeface="MS PGothic" pitchFamily="34" charset="-128"/>
                <a:sym typeface="Wingdings" pitchFamily="2" charset="2"/>
              </a:rPr>
              <a:t>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ja-JP" altLang="en-US" sz="2400" dirty="0">
                <a:solidFill>
                  <a:srgbClr val="9933FF"/>
                </a:solidFill>
                <a:ea typeface="MS PGothic" pitchFamily="34" charset="-128"/>
              </a:rPr>
              <a:t> </a:t>
            </a:r>
            <a:r>
              <a:rPr lang="ja-JP" altLang="en-US" sz="2400" u="sng" dirty="0">
                <a:solidFill>
                  <a:srgbClr val="9900FF"/>
                </a:solidFill>
                <a:ea typeface="MS PGothic" pitchFamily="34" charset="-128"/>
              </a:rPr>
              <a:t>“い”</a:t>
            </a:r>
            <a:r>
              <a:rPr lang="en-US" altLang="ja-JP" sz="2400" u="sng" dirty="0">
                <a:solidFill>
                  <a:srgbClr val="9900FF"/>
                </a:solidFill>
                <a:ea typeface="MS PGothic" pitchFamily="34" charset="-128"/>
              </a:rPr>
              <a:t>s</a:t>
            </a:r>
            <a:r>
              <a:rPr lang="en-US" altLang="ja-JP" sz="2400" dirty="0">
                <a:solidFill>
                  <a:srgbClr val="9900FF"/>
                </a:solidFill>
                <a:ea typeface="MS PGothic" pitchFamily="34" charset="-128"/>
              </a:rPr>
              <a:t>    </a:t>
            </a:r>
            <a:r>
              <a:rPr lang="en-US" altLang="ja-JP" sz="2400" dirty="0">
                <a:ea typeface="MS PGothic" pitchFamily="34" charset="-128"/>
              </a:rPr>
              <a:t>+ </a:t>
            </a:r>
            <a:r>
              <a:rPr lang="ja-JP" altLang="en-US" sz="2400" dirty="0">
                <a:ea typeface="MS PGothic" pitchFamily="34" charset="-128"/>
              </a:rPr>
              <a:t>ます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　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  　</a:t>
            </a:r>
            <a:r>
              <a:rPr lang="ja-JP" altLang="en-US" sz="2400" dirty="0">
                <a:solidFill>
                  <a:srgbClr val="9900FF"/>
                </a:solidFill>
                <a:ea typeface="MS PGothic" pitchFamily="34" charset="-128"/>
              </a:rPr>
              <a:t>い　　 き　　し　　ち　　に　　ひ　　み　　り　　ぎ　　び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　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　　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　　う　　　く　　す　　つ　　ぬ　　ふ　　む　　る　　ぐ　　ぶ　  　　　　　　　</a:t>
            </a:r>
            <a:endParaRPr lang="en-US" altLang="ja-JP" sz="2400" u="sng" dirty="0">
              <a:solidFill>
                <a:srgbClr val="3333FF"/>
              </a:solidFill>
              <a:ea typeface="MS PGothic" pitchFamily="34" charset="-128"/>
            </a:endParaRPr>
          </a:p>
          <a:p>
            <a:pPr>
              <a:buFontTx/>
              <a:buChar char="•"/>
            </a:pP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Char char="•"/>
            </a:pPr>
            <a:r>
              <a:rPr lang="ja-JP" altLang="en-US" sz="2400" dirty="0" smtClean="0">
                <a:ea typeface="MS PGothic" pitchFamily="34" charset="-128"/>
              </a:rPr>
              <a:t>会</a:t>
            </a:r>
            <a:r>
              <a:rPr lang="ja-JP" altLang="en-US" sz="2400" u="sng" dirty="0" smtClean="0">
                <a:solidFill>
                  <a:srgbClr val="3333FF"/>
                </a:solidFill>
                <a:ea typeface="MS PGothic" pitchFamily="34" charset="-128"/>
              </a:rPr>
              <a:t> う</a:t>
            </a:r>
            <a:r>
              <a:rPr lang="ja-JP" altLang="en-US" sz="2400" dirty="0" smtClean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sz="2400" dirty="0" smtClean="0">
                <a:ea typeface="MS PGothic" pitchFamily="34" charset="-128"/>
              </a:rPr>
              <a:t>（あ</a:t>
            </a:r>
            <a:r>
              <a:rPr lang="ja-JP" altLang="en-US" sz="2400" dirty="0" smtClean="0">
                <a:solidFill>
                  <a:srgbClr val="3333FF"/>
                </a:solidFill>
                <a:ea typeface="MS PGothic" pitchFamily="34" charset="-128"/>
              </a:rPr>
              <a:t>う</a:t>
            </a:r>
            <a:r>
              <a:rPr lang="ja-JP" altLang="en-US" sz="2400" dirty="0" smtClean="0">
                <a:ea typeface="MS PGothic" pitchFamily="34" charset="-128"/>
              </a:rPr>
              <a:t>）</a:t>
            </a:r>
            <a:r>
              <a:rPr lang="ja-JP" altLang="en-US" sz="2400" dirty="0">
                <a:ea typeface="MS PGothic" pitchFamily="34" charset="-128"/>
              </a:rPr>
              <a:t>　　 </a:t>
            </a:r>
            <a:r>
              <a:rPr lang="en-US" altLang="ja-JP" sz="2400" dirty="0">
                <a:ea typeface="MS PGothic" pitchFamily="34" charset="-128"/>
                <a:sym typeface="Wingdings" pitchFamily="2" charset="2"/>
              </a:rPr>
              <a:t>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ja-JP" altLang="en-US" sz="2400" dirty="0" smtClean="0">
                <a:ea typeface="MS PGothic" pitchFamily="34" charset="-128"/>
              </a:rPr>
              <a:t>　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ja-JP" altLang="en-US" sz="2400" dirty="0" smtClean="0">
                <a:ea typeface="MS PGothic" pitchFamily="34" charset="-128"/>
              </a:rPr>
              <a:t>あ</a:t>
            </a:r>
            <a:r>
              <a:rPr lang="ja-JP" altLang="en-US" sz="2400" u="sng" dirty="0" smtClean="0">
                <a:solidFill>
                  <a:srgbClr val="9900FF"/>
                </a:solidFill>
                <a:ea typeface="MS PGothic" pitchFamily="34" charset="-128"/>
              </a:rPr>
              <a:t> い 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ます</a:t>
            </a:r>
            <a:r>
              <a:rPr lang="ja-JP" altLang="en-US" sz="2400" dirty="0">
                <a:solidFill>
                  <a:srgbClr val="0033CC"/>
                </a:solidFill>
                <a:ea typeface="MS PGothic" pitchFamily="34" charset="-128"/>
              </a:rPr>
              <a:t>。</a:t>
            </a:r>
          </a:p>
          <a:p>
            <a:pPr>
              <a:buFontTx/>
              <a:buChar char="•"/>
            </a:pPr>
            <a:r>
              <a:rPr lang="ja-JP" altLang="en-US" sz="2400" dirty="0">
                <a:ea typeface="MS PGothic" pitchFamily="34" charset="-128"/>
              </a:rPr>
              <a:t>聞 </a:t>
            </a:r>
            <a:r>
              <a:rPr lang="ja-JP" altLang="en-US" sz="2400" u="sng" dirty="0">
                <a:solidFill>
                  <a:srgbClr val="3333FF"/>
                </a:solidFill>
                <a:ea typeface="MS PGothic" pitchFamily="34" charset="-128"/>
              </a:rPr>
              <a:t>く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sz="2400" dirty="0">
                <a:ea typeface="MS PGothic" pitchFamily="34" charset="-128"/>
              </a:rPr>
              <a:t>（き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く</a:t>
            </a:r>
            <a:r>
              <a:rPr lang="ja-JP" altLang="en-US" sz="2400" dirty="0">
                <a:ea typeface="MS PGothic" pitchFamily="34" charset="-128"/>
              </a:rPr>
              <a:t>）　　 </a:t>
            </a:r>
            <a:r>
              <a:rPr lang="en-US" altLang="ja-JP" sz="2400" dirty="0">
                <a:ea typeface="MS PGothic" pitchFamily="34" charset="-128"/>
                <a:sym typeface="Wingdings" pitchFamily="2" charset="2"/>
              </a:rPr>
              <a:t>  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ja-JP" altLang="en-US" sz="2400" dirty="0" smtClean="0">
                <a:ea typeface="MS PGothic" pitchFamily="34" charset="-128"/>
              </a:rPr>
              <a:t>　　き </a:t>
            </a:r>
            <a:r>
              <a:rPr lang="ja-JP" altLang="en-US" sz="2400" u="sng" dirty="0">
                <a:solidFill>
                  <a:srgbClr val="9900FF"/>
                </a:solidFill>
                <a:ea typeface="MS PGothic" pitchFamily="34" charset="-128"/>
              </a:rPr>
              <a:t>き 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ます。</a:t>
            </a:r>
          </a:p>
          <a:p>
            <a:pPr>
              <a:buFontTx/>
              <a:buChar char="•"/>
            </a:pPr>
            <a:r>
              <a:rPr lang="ja-JP" altLang="en-US" sz="2400" dirty="0">
                <a:ea typeface="MS PGothic" pitchFamily="34" charset="-128"/>
              </a:rPr>
              <a:t>話 </a:t>
            </a:r>
            <a:r>
              <a:rPr lang="ja-JP" altLang="en-US" sz="2400" u="sng" dirty="0">
                <a:solidFill>
                  <a:srgbClr val="3333FF"/>
                </a:solidFill>
                <a:ea typeface="MS PGothic" pitchFamily="34" charset="-128"/>
              </a:rPr>
              <a:t>す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sz="2400" dirty="0">
                <a:ea typeface="MS PGothic" pitchFamily="34" charset="-128"/>
              </a:rPr>
              <a:t>（はな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す</a:t>
            </a:r>
            <a:r>
              <a:rPr lang="ja-JP" altLang="en-US" sz="2400" dirty="0">
                <a:ea typeface="MS PGothic" pitchFamily="34" charset="-128"/>
              </a:rPr>
              <a:t>） </a:t>
            </a:r>
            <a:r>
              <a:rPr lang="en-US" altLang="ja-JP" sz="2400" dirty="0">
                <a:ea typeface="MS PGothic" pitchFamily="34" charset="-128"/>
                <a:sym typeface="Wingdings" pitchFamily="2" charset="2"/>
              </a:rPr>
              <a:t> 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ja-JP" altLang="en-US" sz="2400" dirty="0" smtClean="0">
                <a:ea typeface="MS PGothic" pitchFamily="34" charset="-128"/>
              </a:rPr>
              <a:t>　は</a:t>
            </a:r>
            <a:r>
              <a:rPr lang="ja-JP" altLang="en-US" sz="2400" dirty="0">
                <a:ea typeface="MS PGothic" pitchFamily="34" charset="-128"/>
              </a:rPr>
              <a:t>な </a:t>
            </a:r>
            <a:r>
              <a:rPr lang="ja-JP" altLang="en-US" sz="2400" u="sng" dirty="0">
                <a:solidFill>
                  <a:srgbClr val="9900FF"/>
                </a:solidFill>
                <a:ea typeface="MS PGothic" pitchFamily="34" charset="-128"/>
              </a:rPr>
              <a:t>し</a:t>
            </a:r>
            <a:r>
              <a:rPr lang="ja-JP" altLang="en-US" sz="2400" dirty="0">
                <a:solidFill>
                  <a:srgbClr val="9900FF"/>
                </a:solidFill>
                <a:ea typeface="MS PGothic" pitchFamily="34" charset="-128"/>
              </a:rPr>
              <a:t> 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ます</a:t>
            </a:r>
            <a:r>
              <a:rPr lang="ja-JP" altLang="en-US" sz="2400" dirty="0" smtClean="0">
                <a:solidFill>
                  <a:srgbClr val="3333FF"/>
                </a:solidFill>
                <a:ea typeface="MS PGothic" pitchFamily="34" charset="-128"/>
              </a:rPr>
              <a:t>。</a:t>
            </a:r>
            <a:endParaRPr lang="en-US" altLang="ja-JP" sz="2400" dirty="0" smtClean="0">
              <a:solidFill>
                <a:srgbClr val="3333FF"/>
              </a:solidFill>
              <a:ea typeface="MS PGothic" pitchFamily="34" charset="-128"/>
            </a:endParaRPr>
          </a:p>
          <a:p>
            <a:pPr>
              <a:buFontTx/>
              <a:buChar char="•"/>
            </a:pPr>
            <a:r>
              <a:rPr lang="ja-JP" altLang="en-US" sz="2400" dirty="0">
                <a:ea typeface="MS PGothic" pitchFamily="34" charset="-128"/>
              </a:rPr>
              <a:t>立</a:t>
            </a:r>
            <a:r>
              <a:rPr lang="ja-JP" altLang="en-US" sz="2400" u="sng" dirty="0" smtClean="0">
                <a:solidFill>
                  <a:srgbClr val="3333FF"/>
                </a:solidFill>
                <a:ea typeface="MS PGothic" pitchFamily="34" charset="-128"/>
              </a:rPr>
              <a:t>つ　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　</a:t>
            </a:r>
            <a:r>
              <a:rPr lang="ja-JP" altLang="en-US" sz="2400" dirty="0" smtClean="0">
                <a:ea typeface="MS PGothic" pitchFamily="34" charset="-128"/>
              </a:rPr>
              <a:t>（た</a:t>
            </a:r>
            <a:r>
              <a:rPr lang="ja-JP" altLang="en-US" sz="2400" dirty="0" smtClean="0">
                <a:solidFill>
                  <a:srgbClr val="3333FF"/>
                </a:solidFill>
                <a:ea typeface="MS PGothic" pitchFamily="34" charset="-128"/>
              </a:rPr>
              <a:t>つ</a:t>
            </a:r>
            <a:r>
              <a:rPr lang="ja-JP" altLang="en-US" sz="2400" dirty="0" smtClean="0">
                <a:ea typeface="MS PGothic" pitchFamily="34" charset="-128"/>
              </a:rPr>
              <a:t>）　</a:t>
            </a:r>
            <a:r>
              <a:rPr lang="en-US" altLang="ja-JP" sz="2400" dirty="0" smtClean="0">
                <a:ea typeface="MS PGothic" pitchFamily="34" charset="-128"/>
              </a:rPr>
              <a:t>-&gt;</a:t>
            </a:r>
            <a:r>
              <a:rPr lang="ja-JP" altLang="en-US" sz="2400" dirty="0" smtClean="0">
                <a:solidFill>
                  <a:srgbClr val="3333FF"/>
                </a:solidFill>
                <a:ea typeface="MS PGothic" pitchFamily="34" charset="-128"/>
              </a:rPr>
              <a:t>　　　</a:t>
            </a:r>
            <a:r>
              <a:rPr lang="ja-JP" altLang="en-US" sz="2400" dirty="0" smtClean="0">
                <a:ea typeface="MS PGothic" pitchFamily="34" charset="-128"/>
              </a:rPr>
              <a:t>た　</a:t>
            </a:r>
            <a:r>
              <a:rPr lang="ja-JP" altLang="en-US" sz="2400" u="sng" dirty="0" smtClean="0">
                <a:solidFill>
                  <a:srgbClr val="9900FF"/>
                </a:solidFill>
                <a:ea typeface="MS PGothic" pitchFamily="34" charset="-128"/>
              </a:rPr>
              <a:t>ち</a:t>
            </a:r>
            <a:r>
              <a:rPr lang="ja-JP" altLang="en-US" sz="2400" dirty="0" smtClean="0">
                <a:solidFill>
                  <a:srgbClr val="9900FF"/>
                </a:solidFill>
                <a:ea typeface="MS PGothic" pitchFamily="34" charset="-128"/>
              </a:rPr>
              <a:t>　</a:t>
            </a:r>
            <a:r>
              <a:rPr lang="ja-JP" altLang="en-US" sz="2400" dirty="0" smtClean="0">
                <a:solidFill>
                  <a:srgbClr val="3333FF"/>
                </a:solidFill>
                <a:ea typeface="MS PGothic" pitchFamily="34" charset="-128"/>
              </a:rPr>
              <a:t>ます。</a:t>
            </a:r>
            <a:endParaRPr lang="ja-JP" altLang="en-US" sz="2400" dirty="0">
              <a:solidFill>
                <a:srgbClr val="3333FF"/>
              </a:solidFill>
              <a:ea typeface="MS PGothic" pitchFamily="34" charset="-128"/>
            </a:endParaRPr>
          </a:p>
          <a:p>
            <a:pPr>
              <a:buFontTx/>
              <a:buChar char="•"/>
            </a:pPr>
            <a:r>
              <a:rPr lang="ja-JP" altLang="en-US" sz="2400" dirty="0" smtClean="0">
                <a:ea typeface="MS PGothic" pitchFamily="34" charset="-128"/>
              </a:rPr>
              <a:t>飲 </a:t>
            </a:r>
            <a:r>
              <a:rPr lang="ja-JP" altLang="en-US" sz="2400" u="sng" dirty="0">
                <a:solidFill>
                  <a:srgbClr val="3333FF"/>
                </a:solidFill>
                <a:ea typeface="MS PGothic" pitchFamily="34" charset="-128"/>
              </a:rPr>
              <a:t>む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sz="2400" dirty="0">
                <a:ea typeface="MS PGothic" pitchFamily="34" charset="-128"/>
              </a:rPr>
              <a:t>（の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む</a:t>
            </a:r>
            <a:r>
              <a:rPr lang="ja-JP" altLang="en-US" sz="2400" dirty="0">
                <a:ea typeface="MS PGothic" pitchFamily="34" charset="-128"/>
              </a:rPr>
              <a:t>）　 </a:t>
            </a:r>
            <a:r>
              <a:rPr lang="en-US" altLang="ja-JP" sz="2400" dirty="0">
                <a:ea typeface="MS PGothic" pitchFamily="34" charset="-128"/>
                <a:sym typeface="Wingdings" pitchFamily="2" charset="2"/>
              </a:rPr>
              <a:t>    </a:t>
            </a:r>
            <a:r>
              <a:rPr lang="ja-JP" altLang="en-US" sz="2400" dirty="0" smtClean="0">
                <a:ea typeface="MS PGothic" pitchFamily="34" charset="-128"/>
                <a:sym typeface="Wingdings" pitchFamily="2" charset="2"/>
              </a:rPr>
              <a:t>　　</a:t>
            </a:r>
            <a:r>
              <a:rPr lang="ja-JP" altLang="en-US" sz="2400" dirty="0" smtClean="0">
                <a:ea typeface="MS PGothic" pitchFamily="34" charset="-128"/>
              </a:rPr>
              <a:t>の </a:t>
            </a:r>
            <a:r>
              <a:rPr lang="ja-JP" altLang="en-US" sz="2400" u="sng" dirty="0">
                <a:solidFill>
                  <a:srgbClr val="9900FF"/>
                </a:solidFill>
                <a:ea typeface="MS PGothic" pitchFamily="34" charset="-128"/>
              </a:rPr>
              <a:t>み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 ます。</a:t>
            </a:r>
            <a:r>
              <a:rPr lang="ja-JP" altLang="en-US" sz="2400" dirty="0">
                <a:ea typeface="MS PGothic" pitchFamily="34" charset="-128"/>
              </a:rPr>
              <a:t>　</a:t>
            </a:r>
          </a:p>
          <a:p>
            <a:pPr>
              <a:buFontTx/>
              <a:buChar char="•"/>
            </a:pPr>
            <a:r>
              <a:rPr lang="ja-JP" altLang="en-US" sz="2400" dirty="0">
                <a:ea typeface="MS PGothic" pitchFamily="34" charset="-128"/>
              </a:rPr>
              <a:t>分か </a:t>
            </a:r>
            <a:r>
              <a:rPr lang="ja-JP" altLang="en-US" sz="2400" u="sng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sz="2400" dirty="0">
                <a:ea typeface="MS PGothic" pitchFamily="34" charset="-128"/>
              </a:rPr>
              <a:t> （わか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sz="2400" dirty="0">
                <a:ea typeface="MS PGothic" pitchFamily="34" charset="-128"/>
              </a:rPr>
              <a:t>）　</a:t>
            </a:r>
            <a:r>
              <a:rPr lang="en-US" altLang="ja-JP" sz="2400" dirty="0">
                <a:ea typeface="MS PGothic" pitchFamily="34" charset="-128"/>
                <a:sym typeface="Wingdings" pitchFamily="2" charset="2"/>
              </a:rPr>
              <a:t>  </a:t>
            </a:r>
            <a:r>
              <a:rPr lang="ja-JP" altLang="en-US" sz="2400" dirty="0" smtClean="0">
                <a:ea typeface="MS PGothic" pitchFamily="34" charset="-128"/>
              </a:rPr>
              <a:t>わ</a:t>
            </a:r>
            <a:r>
              <a:rPr lang="ja-JP" altLang="en-US" sz="2400" dirty="0">
                <a:ea typeface="MS PGothic" pitchFamily="34" charset="-128"/>
              </a:rPr>
              <a:t>か </a:t>
            </a:r>
            <a:r>
              <a:rPr lang="ja-JP" altLang="en-US" sz="2400" u="sng" dirty="0">
                <a:solidFill>
                  <a:srgbClr val="9900FF"/>
                </a:solidFill>
                <a:ea typeface="MS PGothic" pitchFamily="34" charset="-128"/>
              </a:rPr>
              <a:t>り</a:t>
            </a:r>
            <a:r>
              <a:rPr lang="ja-JP" altLang="en-US" sz="2400" u="sng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ます。</a:t>
            </a:r>
            <a:r>
              <a:rPr lang="ja-JP" altLang="en-US" sz="2400" dirty="0">
                <a:ea typeface="MS PGothic" pitchFamily="34" charset="-128"/>
              </a:rPr>
              <a:t>　　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ea typeface="MS PGothic" pitchFamily="34" charset="-128"/>
              </a:rPr>
              <a:t>　　　</a:t>
            </a:r>
          </a:p>
        </p:txBody>
      </p:sp>
      <p:graphicFrame>
        <p:nvGraphicFramePr>
          <p:cNvPr id="213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517724"/>
              </p:ext>
            </p:extLst>
          </p:nvPr>
        </p:nvGraphicFramePr>
        <p:xfrm>
          <a:off x="2247900" y="1562100"/>
          <a:ext cx="1066800" cy="5334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42" name="Line 94"/>
          <p:cNvSpPr>
            <a:spLocks noChangeShapeType="1"/>
          </p:cNvSpPr>
          <p:nvPr/>
        </p:nvSpPr>
        <p:spPr bwMode="auto">
          <a:xfrm flipV="1">
            <a:off x="1295400" y="5029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3" name="Line 95"/>
          <p:cNvSpPr>
            <a:spLocks noChangeShapeType="1"/>
          </p:cNvSpPr>
          <p:nvPr/>
        </p:nvSpPr>
        <p:spPr bwMode="auto">
          <a:xfrm flipV="1">
            <a:off x="1371600" y="1676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 flipV="1">
            <a:off x="1600200" y="640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 flipV="1">
            <a:off x="1295400" y="4191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 flipV="1">
            <a:off x="1219200" y="5562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 flipV="1">
            <a:off x="1295400" y="5943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 flipV="1">
            <a:off x="12192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V="1">
            <a:off x="1981200" y="4800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" name="Line 103"/>
          <p:cNvSpPr>
            <a:spLocks noChangeShapeType="1"/>
          </p:cNvSpPr>
          <p:nvPr/>
        </p:nvSpPr>
        <p:spPr bwMode="auto">
          <a:xfrm flipV="1">
            <a:off x="2132445" y="4290291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" name="Line 104"/>
          <p:cNvSpPr>
            <a:spLocks noChangeShapeType="1"/>
          </p:cNvSpPr>
          <p:nvPr/>
        </p:nvSpPr>
        <p:spPr bwMode="auto">
          <a:xfrm flipV="1">
            <a:off x="21336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 flipV="1">
            <a:off x="2362200" y="5560291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" name="Line 106"/>
          <p:cNvSpPr>
            <a:spLocks noChangeShapeType="1"/>
          </p:cNvSpPr>
          <p:nvPr/>
        </p:nvSpPr>
        <p:spPr bwMode="auto">
          <a:xfrm flipV="1">
            <a:off x="2133600" y="5943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 flipV="1">
            <a:off x="2743200" y="640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" name="Line 109"/>
          <p:cNvSpPr>
            <a:spLocks noChangeShapeType="1"/>
          </p:cNvSpPr>
          <p:nvPr/>
        </p:nvSpPr>
        <p:spPr bwMode="auto">
          <a:xfrm flipV="1">
            <a:off x="10668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9" name="Line 111"/>
          <p:cNvSpPr>
            <a:spLocks noChangeShapeType="1"/>
          </p:cNvSpPr>
          <p:nvPr/>
        </p:nvSpPr>
        <p:spPr bwMode="auto">
          <a:xfrm flipV="1">
            <a:off x="2514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1" name="Line 113"/>
          <p:cNvSpPr>
            <a:spLocks noChangeShapeType="1"/>
          </p:cNvSpPr>
          <p:nvPr/>
        </p:nvSpPr>
        <p:spPr bwMode="auto">
          <a:xfrm flipV="1">
            <a:off x="38862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Line 116"/>
          <p:cNvSpPr>
            <a:spLocks noChangeShapeType="1"/>
          </p:cNvSpPr>
          <p:nvPr/>
        </p:nvSpPr>
        <p:spPr bwMode="auto">
          <a:xfrm flipV="1">
            <a:off x="3200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" name="Line 117"/>
          <p:cNvSpPr>
            <a:spLocks noChangeShapeType="1"/>
          </p:cNvSpPr>
          <p:nvPr/>
        </p:nvSpPr>
        <p:spPr bwMode="auto">
          <a:xfrm flipV="1">
            <a:off x="45720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6" name="Line 118"/>
          <p:cNvSpPr>
            <a:spLocks noChangeShapeType="1"/>
          </p:cNvSpPr>
          <p:nvPr/>
        </p:nvSpPr>
        <p:spPr bwMode="auto">
          <a:xfrm flipV="1">
            <a:off x="52578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 flipV="1">
            <a:off x="6629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" name="Line 123"/>
          <p:cNvSpPr>
            <a:spLocks noChangeShapeType="1"/>
          </p:cNvSpPr>
          <p:nvPr/>
        </p:nvSpPr>
        <p:spPr bwMode="auto">
          <a:xfrm flipV="1">
            <a:off x="73152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838200" y="2362200"/>
            <a:ext cx="6858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5" name="Line 127"/>
          <p:cNvSpPr>
            <a:spLocks noChangeShapeType="1"/>
          </p:cNvSpPr>
          <p:nvPr/>
        </p:nvSpPr>
        <p:spPr bwMode="auto">
          <a:xfrm flipV="1">
            <a:off x="5943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en-US" altLang="ja-JP" sz="4000" dirty="0">
                <a:ea typeface="MS PGothic" pitchFamily="34" charset="-128"/>
              </a:rPr>
              <a:t>-v. </a:t>
            </a:r>
            <a:br>
              <a:rPr lang="en-US" altLang="ja-JP" sz="4000" dirty="0">
                <a:ea typeface="MS PGothic" pitchFamily="34" charset="-128"/>
              </a:rPr>
            </a:br>
            <a:r>
              <a:rPr lang="en-US" altLang="ja-JP" sz="4000" dirty="0">
                <a:ea typeface="MS PGothic" pitchFamily="34" charset="-128"/>
              </a:rPr>
              <a:t>               </a:t>
            </a:r>
            <a:r>
              <a:rPr lang="en-US" altLang="ja-JP" sz="4000" dirty="0" smtClean="0">
                <a:ea typeface="MS PGothic" pitchFamily="34" charset="-128"/>
              </a:rPr>
              <a:t> </a:t>
            </a:r>
            <a:r>
              <a:rPr lang="en-US" altLang="ja-JP" sz="2400" dirty="0">
                <a:ea typeface="MS PGothic" pitchFamily="34" charset="-128"/>
              </a:rPr>
              <a:t>A verb ends on “</a:t>
            </a:r>
            <a:r>
              <a:rPr lang="ja-JP" altLang="en-US" sz="2400" b="1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sz="2400">
                <a:ea typeface="MS PGothic" pitchFamily="34" charset="-128"/>
              </a:rPr>
              <a:t>”</a:t>
            </a:r>
            <a:r>
              <a:rPr lang="en-US" altLang="ja-JP" sz="2400" dirty="0">
                <a:ea typeface="MS PGothic" pitchFamily="34" charset="-128"/>
              </a:rPr>
              <a:t>, w/ “</a:t>
            </a:r>
            <a:r>
              <a:rPr lang="ja-JP" altLang="en-US" sz="2400">
                <a:solidFill>
                  <a:srgbClr val="666699"/>
                </a:solidFill>
                <a:ea typeface="MS PGothic" pitchFamily="34" charset="-128"/>
              </a:rPr>
              <a:t>い</a:t>
            </a:r>
            <a:r>
              <a:rPr lang="ja-JP" altLang="en-US" sz="2400">
                <a:ea typeface="MS PGothic" pitchFamily="34" charset="-128"/>
              </a:rPr>
              <a:t>”</a:t>
            </a:r>
            <a:r>
              <a:rPr lang="en-US" altLang="ja-JP" sz="2400" dirty="0">
                <a:ea typeface="MS PGothic" pitchFamily="34" charset="-128"/>
              </a:rPr>
              <a:t>s “</a:t>
            </a:r>
            <a:r>
              <a:rPr lang="ja-JP" altLang="en-US" sz="2400">
                <a:solidFill>
                  <a:srgbClr val="666699"/>
                </a:solidFill>
                <a:ea typeface="MS PGothic" pitchFamily="34" charset="-128"/>
              </a:rPr>
              <a:t>え</a:t>
            </a:r>
            <a:r>
              <a:rPr lang="ja-JP" altLang="en-US" sz="2400">
                <a:ea typeface="MS PGothic" pitchFamily="34" charset="-128"/>
              </a:rPr>
              <a:t>”</a:t>
            </a:r>
            <a:r>
              <a:rPr lang="en-US" altLang="ja-JP" sz="2400" dirty="0">
                <a:ea typeface="MS PGothic" pitchFamily="34" charset="-128"/>
              </a:rPr>
              <a:t>s in the front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ACC8C2"/>
          </a:solidFill>
        </p:spPr>
        <p:txBody>
          <a:bodyPr/>
          <a:lstStyle/>
          <a:p>
            <a:r>
              <a:rPr lang="ja-JP" altLang="en-US" dirty="0" smtClean="0">
                <a:ea typeface="MS PGothic" pitchFamily="34" charset="-128"/>
              </a:rPr>
              <a:t>＿＿“</a:t>
            </a:r>
            <a:r>
              <a:rPr lang="ja-JP" altLang="en-US" dirty="0" smtClean="0">
                <a:solidFill>
                  <a:srgbClr val="FF00FF"/>
                </a:solidFill>
                <a:ea typeface="MS PGothic" pitchFamily="34" charset="-128"/>
              </a:rPr>
              <a:t>い</a:t>
            </a:r>
            <a:r>
              <a:rPr lang="ja-JP" altLang="en-US" dirty="0" smtClean="0">
                <a:ea typeface="MS PGothic" pitchFamily="34" charset="-128"/>
              </a:rPr>
              <a:t>”　</a:t>
            </a:r>
            <a:r>
              <a:rPr lang="ja-JP" altLang="en-US" b="1" u="sng" dirty="0" smtClean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 smtClean="0">
                <a:ea typeface="MS PGothic" pitchFamily="34" charset="-128"/>
              </a:rPr>
              <a:t>　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+</a:t>
            </a:r>
            <a:r>
              <a:rPr lang="ja-JP" altLang="en-US" dirty="0" smtClean="0">
                <a:ea typeface="MS PGothic" pitchFamily="34" charset="-128"/>
                <a:sym typeface="Wingdings" pitchFamily="2" charset="2"/>
              </a:rPr>
              <a:t>　</a:t>
            </a:r>
            <a:r>
              <a:rPr lang="ja-JP" altLang="en-US" dirty="0" smtClean="0">
                <a:solidFill>
                  <a:srgbClr val="3333FF"/>
                </a:solidFill>
                <a:ea typeface="MS PGothic" pitchFamily="34" charset="-128"/>
              </a:rPr>
              <a:t>ます</a:t>
            </a:r>
          </a:p>
          <a:p>
            <a:pPr>
              <a:buFont typeface="Wingdings" pitchFamily="2" charset="2"/>
              <a:buNone/>
            </a:pPr>
            <a:r>
              <a:rPr lang="ja-JP" altLang="en-US" dirty="0" smtClean="0">
                <a:ea typeface="MS PGothic" pitchFamily="34" charset="-128"/>
              </a:rPr>
              <a:t>   ＿＿“</a:t>
            </a:r>
            <a:r>
              <a:rPr lang="ja-JP" altLang="en-US" dirty="0" smtClean="0">
                <a:solidFill>
                  <a:srgbClr val="FF00FF"/>
                </a:solidFill>
                <a:ea typeface="MS PGothic" pitchFamily="34" charset="-128"/>
              </a:rPr>
              <a:t>え</a:t>
            </a:r>
            <a:r>
              <a:rPr lang="ja-JP" altLang="en-US" dirty="0" smtClean="0">
                <a:ea typeface="MS PGothic" pitchFamily="34" charset="-128"/>
              </a:rPr>
              <a:t>”</a:t>
            </a:r>
          </a:p>
          <a:p>
            <a:pPr>
              <a:buFont typeface="Wingdings" pitchFamily="2" charset="2"/>
              <a:buNone/>
            </a:pPr>
            <a:endParaRPr lang="ja-JP" altLang="en-US" dirty="0">
              <a:ea typeface="MS PGothic" pitchFamily="34" charset="-128"/>
            </a:endParaRPr>
          </a:p>
          <a:p>
            <a:pPr>
              <a:buNone/>
            </a:pPr>
            <a:r>
              <a:rPr lang="ja-JP" altLang="en-US" dirty="0">
                <a:ea typeface="MS PGothic" pitchFamily="34" charset="-128"/>
              </a:rPr>
              <a:t>＊ 起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き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　（お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き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）　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  </a:t>
            </a:r>
            <a:r>
              <a:rPr lang="ja-JP" altLang="en-US" dirty="0">
                <a:ea typeface="MS PGothic" pitchFamily="34" charset="-128"/>
              </a:rPr>
              <a:t>　　お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き</a:t>
            </a:r>
            <a:r>
              <a:rPr lang="ja-JP" altLang="en-US" dirty="0">
                <a:solidFill>
                  <a:srgbClr val="666699"/>
                </a:solidFill>
                <a:ea typeface="MS PGothic" pitchFamily="34" charset="-128"/>
              </a:rPr>
              <a:t> 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ます</a:t>
            </a:r>
          </a:p>
          <a:p>
            <a:pPr>
              <a:buNone/>
            </a:pPr>
            <a:r>
              <a:rPr lang="ja-JP" altLang="en-US" dirty="0">
                <a:ea typeface="MS PGothic" pitchFamily="34" charset="-128"/>
              </a:rPr>
              <a:t>＊ 食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べ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　（た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べ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）　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 </a:t>
            </a:r>
            <a:r>
              <a:rPr lang="ja-JP" altLang="en-US" dirty="0">
                <a:ea typeface="MS PGothic" pitchFamily="34" charset="-128"/>
              </a:rPr>
              <a:t>　</a:t>
            </a:r>
            <a:r>
              <a:rPr lang="ja-JP" altLang="en-US" dirty="0" smtClean="0">
                <a:ea typeface="MS PGothic" pitchFamily="34" charset="-128"/>
              </a:rPr>
              <a:t>　た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べ</a:t>
            </a:r>
            <a:r>
              <a:rPr lang="ja-JP" altLang="en-US" dirty="0">
                <a:solidFill>
                  <a:srgbClr val="666699"/>
                </a:solidFill>
                <a:ea typeface="MS PGothic" pitchFamily="34" charset="-128"/>
              </a:rPr>
              <a:t> 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ます</a:t>
            </a:r>
          </a:p>
          <a:p>
            <a:pPr>
              <a:buNone/>
            </a:pPr>
            <a:r>
              <a:rPr lang="ja-JP" altLang="en-US" dirty="0">
                <a:ea typeface="MS PGothic" pitchFamily="34" charset="-128"/>
              </a:rPr>
              <a:t>＊　</a:t>
            </a:r>
            <a:r>
              <a:rPr lang="ja-JP" altLang="en-US" dirty="0" smtClean="0">
                <a:ea typeface="MS PGothic" pitchFamily="34" charset="-128"/>
              </a:rPr>
              <a:t>　寝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　（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ね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）　</a:t>
            </a:r>
            <a:r>
              <a:rPr lang="ja-JP" altLang="en-US" dirty="0" smtClean="0">
                <a:ea typeface="MS PGothic" pitchFamily="34" charset="-128"/>
              </a:rPr>
              <a:t>　</a:t>
            </a:r>
            <a:r>
              <a:rPr lang="ja-JP" altLang="en-US" dirty="0">
                <a:ea typeface="MS PGothic" pitchFamily="34" charset="-128"/>
              </a:rPr>
              <a:t>　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 </a:t>
            </a:r>
            <a:r>
              <a:rPr lang="ja-JP" altLang="en-US" dirty="0" smtClean="0">
                <a:ea typeface="MS PGothic" pitchFamily="34" charset="-128"/>
                <a:sym typeface="Wingdings" pitchFamily="2" charset="2"/>
              </a:rPr>
              <a:t>　　</a:t>
            </a:r>
            <a:r>
              <a:rPr lang="ja-JP" altLang="en-US" dirty="0">
                <a:ea typeface="MS PGothic" pitchFamily="34" charset="-128"/>
              </a:rPr>
              <a:t>　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ね 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ます</a:t>
            </a:r>
          </a:p>
          <a:p>
            <a:pPr>
              <a:buNone/>
            </a:pPr>
            <a:r>
              <a:rPr lang="ja-JP" altLang="en-US" dirty="0">
                <a:ea typeface="MS PGothic" pitchFamily="34" charset="-128"/>
              </a:rPr>
              <a:t>＊　</a:t>
            </a:r>
            <a:r>
              <a:rPr lang="ja-JP" altLang="en-US" dirty="0" smtClean="0">
                <a:ea typeface="MS PGothic" pitchFamily="34" charset="-128"/>
              </a:rPr>
              <a:t>　見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　（</a:t>
            </a:r>
            <a:r>
              <a:rPr lang="ja-JP" altLang="en-US" dirty="0">
                <a:solidFill>
                  <a:srgbClr val="FF00FF"/>
                </a:solidFill>
                <a:ea typeface="MS PGothic" pitchFamily="34" charset="-128"/>
              </a:rPr>
              <a:t>み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る</a:t>
            </a:r>
            <a:r>
              <a:rPr lang="ja-JP" altLang="en-US" dirty="0">
                <a:ea typeface="MS PGothic" pitchFamily="34" charset="-128"/>
              </a:rPr>
              <a:t>）　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 </a:t>
            </a:r>
            <a:r>
              <a:rPr lang="ja-JP" altLang="en-US" dirty="0" smtClean="0">
                <a:ea typeface="MS PGothic" pitchFamily="34" charset="-128"/>
                <a:sym typeface="Wingdings" pitchFamily="2" charset="2"/>
              </a:rPr>
              <a:t>　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 </a:t>
            </a:r>
            <a:r>
              <a:rPr lang="ja-JP" altLang="en-US" dirty="0">
                <a:ea typeface="MS PGothic" pitchFamily="34" charset="-128"/>
              </a:rPr>
              <a:t>　</a:t>
            </a:r>
            <a:r>
              <a:rPr lang="ja-JP" altLang="en-US" dirty="0" smtClean="0">
                <a:ea typeface="MS PGothic" pitchFamily="34" charset="-128"/>
              </a:rPr>
              <a:t>　　　</a:t>
            </a:r>
            <a:r>
              <a:rPr lang="ja-JP" altLang="en-US" dirty="0" smtClean="0">
                <a:solidFill>
                  <a:srgbClr val="FF00FF"/>
                </a:solidFill>
                <a:ea typeface="MS PGothic" pitchFamily="34" charset="-128"/>
              </a:rPr>
              <a:t>み</a:t>
            </a:r>
            <a:r>
              <a:rPr lang="ja-JP" altLang="en-US" dirty="0" smtClean="0">
                <a:solidFill>
                  <a:srgbClr val="666699"/>
                </a:solidFill>
                <a:ea typeface="MS PGothic" pitchFamily="34" charset="-128"/>
              </a:rPr>
              <a:t> 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ます</a:t>
            </a:r>
          </a:p>
          <a:p>
            <a:pPr>
              <a:buFont typeface="Wingdings" pitchFamily="2" charset="2"/>
              <a:buNone/>
            </a:pPr>
            <a:endParaRPr lang="ja-JP" altLang="en-US" dirty="0">
              <a:ea typeface="MS PGothic" pitchFamily="34" charset="-128"/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2438400" y="167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16764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1752600" y="3733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5240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1524000" y="4724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2971800" y="3200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3200400" y="3733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2590800" y="4343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25908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76400"/>
            <a:ext cx="1600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en-US" altLang="ja-JP" sz="4000" dirty="0">
                <a:ea typeface="MS PGothic" pitchFamily="34" charset="-128"/>
              </a:rPr>
              <a:t>-v.</a:t>
            </a:r>
            <a:br>
              <a:rPr lang="en-US" altLang="ja-JP" sz="4000" dirty="0">
                <a:ea typeface="MS PGothic" pitchFamily="34" charset="-128"/>
              </a:rPr>
            </a:br>
            <a:r>
              <a:rPr lang="en-US" altLang="ja-JP" sz="4000" dirty="0">
                <a:ea typeface="MS PGothic" pitchFamily="34" charset="-128"/>
              </a:rPr>
              <a:t>  </a:t>
            </a:r>
            <a:r>
              <a:rPr lang="ja-JP" altLang="en-US" sz="4000" dirty="0">
                <a:ea typeface="MS PGothic" pitchFamily="34" charset="-128"/>
              </a:rPr>
              <a:t>　　　　　　　　　　　　　　</a:t>
            </a:r>
            <a:r>
              <a:rPr lang="en-US" altLang="ja-JP" sz="2400" dirty="0">
                <a:ea typeface="MS PGothic" pitchFamily="34" charset="-128"/>
              </a:rPr>
              <a:t>A verb ends w/ “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sz="2400" dirty="0">
                <a:ea typeface="MS PGothic" pitchFamily="34" charset="-128"/>
              </a:rPr>
              <a:t>”</a:t>
            </a:r>
            <a:endParaRPr lang="en-US" altLang="ja-JP" sz="2400" dirty="0">
              <a:ea typeface="MS PGothic" pitchFamily="34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solidFill>
            <a:srgbClr val="ACC8C2"/>
          </a:solidFill>
        </p:spPr>
        <p:txBody>
          <a:bodyPr/>
          <a:lstStyle/>
          <a:p>
            <a:pPr marL="533400" indent="-533400"/>
            <a:r>
              <a:rPr lang="en-US" altLang="ja-JP" dirty="0">
                <a:ea typeface="MS PGothic" pitchFamily="34" charset="-128"/>
              </a:rPr>
              <a:t> [ n.+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　</a:t>
            </a:r>
            <a:r>
              <a:rPr lang="en-US" altLang="ja-JP" dirty="0">
                <a:ea typeface="MS PGothic" pitchFamily="34" charset="-128"/>
              </a:rPr>
              <a:t>]</a:t>
            </a:r>
            <a:r>
              <a:rPr lang="en-US" altLang="ja-JP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</a:t>
            </a:r>
            <a:r>
              <a:rPr lang="en-US" altLang="ja-JP" dirty="0">
                <a:solidFill>
                  <a:srgbClr val="3333FF"/>
                </a:solidFill>
                <a:ea typeface="MS PGothic" pitchFamily="34" charset="-128"/>
                <a:sym typeface="Wingdings" pitchFamily="2" charset="2"/>
              </a:rPr>
              <a:t>  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[</a:t>
            </a:r>
            <a:r>
              <a:rPr lang="en-US" altLang="ja-JP" dirty="0">
                <a:solidFill>
                  <a:srgbClr val="3333FF"/>
                </a:solidFill>
                <a:ea typeface="MS PGothic" pitchFamily="34" charset="-128"/>
                <a:sym typeface="Wingdings" pitchFamily="2" charset="2"/>
              </a:rPr>
              <a:t> 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n.+</a:t>
            </a:r>
            <a:r>
              <a:rPr lang="ja-JP" altLang="en-US" dirty="0">
                <a:solidFill>
                  <a:srgbClr val="008000"/>
                </a:solidFill>
                <a:ea typeface="MS PGothic" pitchFamily="34" charset="-128"/>
                <a:sym typeface="Wingdings" pitchFamily="2" charset="2"/>
              </a:rPr>
              <a:t>し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+</a:t>
            </a:r>
            <a:r>
              <a:rPr lang="ja-JP" altLang="en-US" dirty="0">
                <a:solidFill>
                  <a:srgbClr val="0033CC"/>
                </a:solidFill>
                <a:ea typeface="MS PGothic" pitchFamily="34" charset="-128"/>
                <a:sym typeface="Wingdings" pitchFamily="2" charset="2"/>
              </a:rPr>
              <a:t>ます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]</a:t>
            </a:r>
          </a:p>
          <a:p>
            <a:pPr marL="533400" indent="-533400">
              <a:buFont typeface="Wingdings" pitchFamily="2" charset="2"/>
              <a:buNone/>
            </a:pPr>
            <a:endParaRPr lang="en-US" altLang="ja-JP" dirty="0">
              <a:ea typeface="MS PGothic" pitchFamily="34" charset="-128"/>
              <a:sym typeface="Wingdings" pitchFamily="2" charset="2"/>
            </a:endParaRPr>
          </a:p>
          <a:p>
            <a:pPr marL="533400" indent="-533400">
              <a:buFontTx/>
              <a:buChar char="•"/>
            </a:pPr>
            <a:r>
              <a:rPr lang="ja-JP" altLang="en-US" dirty="0">
                <a:ea typeface="MS PGothic" pitchFamily="34" charset="-128"/>
              </a:rPr>
              <a:t>スポーツ 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　 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</a:t>
            </a:r>
            <a:r>
              <a:rPr lang="en-US" altLang="ja-JP" dirty="0">
                <a:solidFill>
                  <a:srgbClr val="3333FF"/>
                </a:solidFill>
                <a:ea typeface="MS PGothic" pitchFamily="34" charset="-128"/>
                <a:sym typeface="Wingdings" pitchFamily="2" charset="2"/>
              </a:rPr>
              <a:t>  </a:t>
            </a:r>
            <a:r>
              <a:rPr lang="ja-JP" altLang="en-US" dirty="0">
                <a:ea typeface="MS PGothic" pitchFamily="34" charset="-128"/>
              </a:rPr>
              <a:t>スポーツ</a:t>
            </a:r>
            <a:r>
              <a:rPr lang="ja-JP" altLang="en-US" u="sng" dirty="0">
                <a:solidFill>
                  <a:srgbClr val="008000"/>
                </a:solidFill>
                <a:ea typeface="MS PGothic" pitchFamily="34" charset="-128"/>
              </a:rPr>
              <a:t> し</a:t>
            </a:r>
            <a:r>
              <a:rPr lang="ja-JP" altLang="en-US" dirty="0">
                <a:solidFill>
                  <a:srgbClr val="008000"/>
                </a:solidFill>
                <a:ea typeface="MS PGothic" pitchFamily="34" charset="-128"/>
              </a:rPr>
              <a:t>  </a:t>
            </a:r>
            <a:r>
              <a:rPr lang="ja-JP" altLang="en-US" dirty="0">
                <a:solidFill>
                  <a:srgbClr val="0033CC"/>
                </a:solidFill>
                <a:ea typeface="MS PGothic" pitchFamily="34" charset="-128"/>
              </a:rPr>
              <a:t>ます</a:t>
            </a:r>
          </a:p>
          <a:p>
            <a:pPr marL="533400" indent="-533400">
              <a:buFontTx/>
              <a:buChar char="•"/>
            </a:pPr>
            <a:r>
              <a:rPr lang="ja-JP" altLang="en-US" dirty="0">
                <a:ea typeface="MS PGothic" pitchFamily="34" charset="-128"/>
              </a:rPr>
              <a:t>勉強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dirty="0">
                <a:ea typeface="MS PGothic" pitchFamily="34" charset="-128"/>
              </a:rPr>
              <a:t>（べんきょう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dirty="0">
                <a:ea typeface="MS PGothic" pitchFamily="34" charset="-128"/>
              </a:rPr>
              <a:t>） 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  </a:t>
            </a:r>
            <a:r>
              <a:rPr lang="ja-JP" altLang="en-US" dirty="0">
                <a:ea typeface="MS PGothic" pitchFamily="34" charset="-128"/>
              </a:rPr>
              <a:t>べんきょう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u="sng" dirty="0">
                <a:solidFill>
                  <a:srgbClr val="008000"/>
                </a:solidFill>
                <a:ea typeface="MS PGothic" pitchFamily="34" charset="-128"/>
              </a:rPr>
              <a:t>し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dirty="0">
                <a:solidFill>
                  <a:srgbClr val="0033CC"/>
                </a:solidFill>
                <a:ea typeface="MS PGothic" pitchFamily="34" charset="-128"/>
              </a:rPr>
              <a:t>ます</a:t>
            </a:r>
            <a:r>
              <a:rPr lang="ja-JP" altLang="en-US" dirty="0">
                <a:ea typeface="MS PGothic" pitchFamily="34" charset="-128"/>
              </a:rPr>
              <a:t>　</a:t>
            </a:r>
          </a:p>
          <a:p>
            <a:pPr marL="533400" indent="-533400"/>
            <a:endParaRPr lang="ja-JP" altLang="en-US" dirty="0">
              <a:ea typeface="MS PGothic" pitchFamily="34" charset="-128"/>
            </a:endParaRPr>
          </a:p>
          <a:p>
            <a:pPr marL="533400" indent="-533400"/>
            <a:r>
              <a:rPr lang="ja-JP" altLang="en-US" dirty="0">
                <a:ea typeface="MS PGothic" pitchFamily="34" charset="-128"/>
              </a:rPr>
              <a:t> </a:t>
            </a:r>
            <a:r>
              <a:rPr lang="en-US" altLang="ja-JP" dirty="0">
                <a:ea typeface="MS PGothic" pitchFamily="34" charset="-128"/>
              </a:rPr>
              <a:t>[n.+</a:t>
            </a:r>
            <a:r>
              <a:rPr lang="ja-JP" altLang="en-US" dirty="0">
                <a:solidFill>
                  <a:schemeClr val="accent2"/>
                </a:solidFill>
                <a:ea typeface="MS PGothic" pitchFamily="34" charset="-128"/>
              </a:rPr>
              <a:t>を</a:t>
            </a:r>
            <a:r>
              <a:rPr lang="en-US" altLang="ja-JP" dirty="0">
                <a:ea typeface="MS PGothic" pitchFamily="34" charset="-128"/>
              </a:rPr>
              <a:t>+</a:t>
            </a:r>
            <a:r>
              <a:rPr lang="ja-JP" altLang="en-US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dirty="0">
                <a:ea typeface="MS PGothic" pitchFamily="34" charset="-128"/>
              </a:rPr>
              <a:t> </a:t>
            </a:r>
            <a:r>
              <a:rPr lang="en-US" altLang="ja-JP" dirty="0">
                <a:ea typeface="MS PGothic" pitchFamily="34" charset="-128"/>
              </a:rPr>
              <a:t>] 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  [n.+</a:t>
            </a:r>
            <a:r>
              <a:rPr lang="ja-JP" altLang="en-US" dirty="0">
                <a:solidFill>
                  <a:schemeClr val="accent2"/>
                </a:solidFill>
                <a:ea typeface="MS PGothic" pitchFamily="34" charset="-128"/>
              </a:rPr>
              <a:t>を</a:t>
            </a:r>
            <a:r>
              <a:rPr lang="en-US" altLang="ja-JP" dirty="0">
                <a:ea typeface="MS PGothic" pitchFamily="34" charset="-128"/>
              </a:rPr>
              <a:t>+</a:t>
            </a:r>
            <a:r>
              <a:rPr lang="ja-JP" altLang="en-US" dirty="0">
                <a:solidFill>
                  <a:srgbClr val="008000"/>
                </a:solidFill>
                <a:ea typeface="MS PGothic" pitchFamily="34" charset="-128"/>
                <a:sym typeface="Wingdings" pitchFamily="2" charset="2"/>
              </a:rPr>
              <a:t>し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+</a:t>
            </a:r>
            <a:r>
              <a:rPr lang="ja-JP" altLang="en-US" dirty="0">
                <a:solidFill>
                  <a:srgbClr val="0033CC"/>
                </a:solidFill>
                <a:ea typeface="MS PGothic" pitchFamily="34" charset="-128"/>
                <a:sym typeface="Wingdings" pitchFamily="2" charset="2"/>
              </a:rPr>
              <a:t>ます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]</a:t>
            </a:r>
          </a:p>
          <a:p>
            <a:pPr marL="533400" indent="-533400">
              <a:buFont typeface="Wingdings" pitchFamily="2" charset="2"/>
              <a:buNone/>
            </a:pPr>
            <a:endParaRPr lang="en-US" altLang="ja-JP" dirty="0">
              <a:ea typeface="MS PGothic" pitchFamily="34" charset="-128"/>
            </a:endParaRPr>
          </a:p>
          <a:p>
            <a:pPr marL="533400" indent="-533400">
              <a:buFontTx/>
              <a:buChar char="•"/>
            </a:pPr>
            <a:r>
              <a:rPr lang="ja-JP" altLang="en-US" dirty="0">
                <a:ea typeface="MS PGothic" pitchFamily="34" charset="-128"/>
              </a:rPr>
              <a:t>テニス</a:t>
            </a:r>
            <a:r>
              <a:rPr lang="ja-JP" altLang="en-US" dirty="0">
                <a:solidFill>
                  <a:schemeClr val="accent2"/>
                </a:solidFill>
                <a:ea typeface="MS PGothic" pitchFamily="34" charset="-128"/>
              </a:rPr>
              <a:t>を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dirty="0">
                <a:ea typeface="MS PGothic" pitchFamily="34" charset="-128"/>
              </a:rPr>
              <a:t>　　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   </a:t>
            </a:r>
            <a:r>
              <a:rPr lang="ja-JP" altLang="en-US" dirty="0">
                <a:ea typeface="MS PGothic" pitchFamily="34" charset="-128"/>
              </a:rPr>
              <a:t>テニス</a:t>
            </a:r>
            <a:r>
              <a:rPr lang="ja-JP" altLang="en-US" dirty="0">
                <a:solidFill>
                  <a:schemeClr val="accent2"/>
                </a:solidFill>
                <a:ea typeface="MS PGothic" pitchFamily="34" charset="-128"/>
              </a:rPr>
              <a:t>を </a:t>
            </a:r>
            <a:r>
              <a:rPr lang="ja-JP" altLang="en-US" u="sng" dirty="0">
                <a:solidFill>
                  <a:srgbClr val="008000"/>
                </a:solidFill>
                <a:ea typeface="MS PGothic" pitchFamily="34" charset="-128"/>
              </a:rPr>
              <a:t>し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 </a:t>
            </a:r>
            <a:r>
              <a:rPr lang="ja-JP" altLang="en-US" dirty="0">
                <a:solidFill>
                  <a:srgbClr val="0033CC"/>
                </a:solidFill>
                <a:ea typeface="MS PGothic" pitchFamily="34" charset="-128"/>
              </a:rPr>
              <a:t>ます</a:t>
            </a:r>
          </a:p>
          <a:p>
            <a:pPr marL="533400" indent="-533400">
              <a:buFontTx/>
              <a:buChar char="•"/>
            </a:pPr>
            <a:r>
              <a:rPr lang="ja-JP" altLang="en-US" dirty="0">
                <a:ea typeface="MS PGothic" pitchFamily="34" charset="-128"/>
              </a:rPr>
              <a:t>買い物（かいもの）</a:t>
            </a:r>
            <a:r>
              <a:rPr lang="ja-JP" altLang="en-US" dirty="0">
                <a:solidFill>
                  <a:schemeClr val="accent2"/>
                </a:solidFill>
                <a:ea typeface="MS PGothic" pitchFamily="34" charset="-128"/>
              </a:rPr>
              <a:t>を</a:t>
            </a:r>
            <a:r>
              <a:rPr lang="ja-JP" altLang="en-US" u="sng" dirty="0">
                <a:solidFill>
                  <a:srgbClr val="3333FF"/>
                </a:solidFill>
                <a:ea typeface="MS PGothic" pitchFamily="34" charset="-128"/>
              </a:rPr>
              <a:t>する</a:t>
            </a:r>
            <a:r>
              <a:rPr lang="ja-JP" altLang="en-US" dirty="0">
                <a:ea typeface="MS PGothic" pitchFamily="34" charset="-128"/>
              </a:rPr>
              <a:t>　 </a:t>
            </a:r>
            <a:r>
              <a:rPr lang="en-US" altLang="ja-JP" dirty="0">
                <a:ea typeface="MS PGothic" pitchFamily="34" charset="-128"/>
                <a:sym typeface="Wingdings" pitchFamily="2" charset="2"/>
              </a:rPr>
              <a:t> </a:t>
            </a:r>
            <a:r>
              <a:rPr lang="ja-JP" altLang="en-US" dirty="0">
                <a:ea typeface="MS PGothic" pitchFamily="34" charset="-128"/>
              </a:rPr>
              <a:t>かいもの</a:t>
            </a:r>
            <a:r>
              <a:rPr lang="ja-JP" altLang="en-US" dirty="0">
                <a:solidFill>
                  <a:schemeClr val="accent2"/>
                </a:solidFill>
                <a:ea typeface="MS PGothic" pitchFamily="34" charset="-128"/>
              </a:rPr>
              <a:t>を</a:t>
            </a:r>
            <a:r>
              <a:rPr lang="ja-JP" altLang="en-US" dirty="0">
                <a:solidFill>
                  <a:srgbClr val="008000"/>
                </a:solidFill>
                <a:ea typeface="MS PGothic" pitchFamily="34" charset="-128"/>
              </a:rPr>
              <a:t> </a:t>
            </a:r>
            <a:r>
              <a:rPr lang="ja-JP" altLang="en-US" u="sng" dirty="0">
                <a:solidFill>
                  <a:srgbClr val="008000"/>
                </a:solidFill>
                <a:ea typeface="MS PGothic" pitchFamily="34" charset="-128"/>
              </a:rPr>
              <a:t>し </a:t>
            </a:r>
            <a:r>
              <a:rPr lang="ja-JP" altLang="en-US" dirty="0">
                <a:solidFill>
                  <a:srgbClr val="0033CC"/>
                </a:solidFill>
                <a:ea typeface="MS PGothic" pitchFamily="34" charset="-128"/>
              </a:rPr>
              <a:t>ます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2209800" y="1752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2438400" y="2819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1828800" y="3276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4191000" y="3276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2362200" y="5334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4038600" y="5791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>
                <a:solidFill>
                  <a:srgbClr val="0033CC"/>
                </a:solidFill>
              </a:rPr>
              <a:t>Irregular-v.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                                             The verb doesn't follow any verb rules                                                     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ACC8C2"/>
          </a:solidFill>
        </p:spPr>
        <p:txBody>
          <a:bodyPr/>
          <a:lstStyle/>
          <a:p>
            <a:pPr marL="533400" indent="-533400"/>
            <a:r>
              <a:rPr lang="en-US" altLang="ja-JP" dirty="0">
                <a:ea typeface="MS PGothic" pitchFamily="34" charset="-128"/>
              </a:rPr>
              <a:t> </a:t>
            </a:r>
            <a:r>
              <a:rPr lang="ja-JP" altLang="en-US" dirty="0" smtClean="0">
                <a:ea typeface="MS PGothic" pitchFamily="34" charset="-128"/>
              </a:rPr>
              <a:t>来る（くる）　　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</a:t>
            </a:r>
            <a:r>
              <a:rPr lang="en-US" altLang="ja-JP" dirty="0" smtClean="0">
                <a:solidFill>
                  <a:srgbClr val="3333FF"/>
                </a:solidFill>
                <a:ea typeface="MS PGothic" pitchFamily="34" charset="-128"/>
                <a:sym typeface="Wingdings" pitchFamily="2" charset="2"/>
              </a:rPr>
              <a:t> </a:t>
            </a:r>
            <a:r>
              <a:rPr lang="en-US" altLang="ja-JP" dirty="0" smtClean="0">
                <a:solidFill>
                  <a:srgbClr val="0070C0"/>
                </a:solidFill>
                <a:ea typeface="MS PGothic" pitchFamily="34" charset="-128"/>
                <a:sym typeface="Wingdings" pitchFamily="2" charset="2"/>
              </a:rPr>
              <a:t> </a:t>
            </a:r>
            <a:r>
              <a:rPr lang="ja-JP" altLang="en-US" dirty="0" smtClean="0">
                <a:solidFill>
                  <a:srgbClr val="008000"/>
                </a:solidFill>
                <a:ea typeface="MS PGothic" pitchFamily="34" charset="-128"/>
                <a:sym typeface="Wingdings" pitchFamily="2" charset="2"/>
              </a:rPr>
              <a:t>き</a:t>
            </a:r>
            <a:r>
              <a:rPr lang="ja-JP" altLang="en-US" dirty="0" smtClean="0">
                <a:solidFill>
                  <a:srgbClr val="3333FF"/>
                </a:solidFill>
                <a:ea typeface="MS PGothic" pitchFamily="34" charset="-128"/>
                <a:sym typeface="Wingdings" pitchFamily="2" charset="2"/>
              </a:rPr>
              <a:t>ます。</a:t>
            </a:r>
            <a:endParaRPr lang="en-US" altLang="ja-JP" dirty="0">
              <a:ea typeface="MS PGothic" pitchFamily="34" charset="-128"/>
              <a:sym typeface="Wingdings" pitchFamily="2" charset="2"/>
            </a:endParaRPr>
          </a:p>
          <a:p>
            <a:pPr marL="533400" indent="-533400">
              <a:buFontTx/>
              <a:buChar char="•"/>
            </a:pPr>
            <a:r>
              <a:rPr lang="ja-JP" altLang="en-US" dirty="0" smtClean="0">
                <a:ea typeface="MS PGothic" pitchFamily="34" charset="-128"/>
              </a:rPr>
              <a:t>熊さん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は</a:t>
            </a:r>
            <a:r>
              <a:rPr lang="ja-JP" altLang="en-US" dirty="0" smtClean="0">
                <a:ea typeface="MS PGothic" pitchFamily="34" charset="-128"/>
              </a:rPr>
              <a:t>学校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に</a:t>
            </a:r>
            <a:r>
              <a:rPr lang="ja-JP" altLang="en-US" dirty="0" smtClean="0">
                <a:solidFill>
                  <a:srgbClr val="008000"/>
                </a:solidFill>
                <a:ea typeface="MS PGothic" pitchFamily="34" charset="-128"/>
              </a:rPr>
              <a:t>来</a:t>
            </a:r>
            <a:r>
              <a:rPr lang="ja-JP" altLang="en-US" dirty="0" smtClean="0">
                <a:solidFill>
                  <a:srgbClr val="0033CC"/>
                </a:solidFill>
                <a:ea typeface="MS PGothic" pitchFamily="34" charset="-128"/>
              </a:rPr>
              <a:t>ます</a:t>
            </a:r>
            <a:r>
              <a:rPr lang="ja-JP" altLang="en-US" dirty="0" smtClean="0">
                <a:ea typeface="MS PGothic" pitchFamily="34" charset="-128"/>
              </a:rPr>
              <a:t>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ea typeface="MS PGothic" pitchFamily="34" charset="-128"/>
              </a:rPr>
              <a:t>　</a:t>
            </a:r>
            <a:r>
              <a:rPr lang="ja-JP" altLang="en-US" dirty="0" smtClean="0">
                <a:ea typeface="MS PGothic" pitchFamily="34" charset="-128"/>
              </a:rPr>
              <a:t>　</a:t>
            </a:r>
            <a:r>
              <a:rPr lang="ja-JP" altLang="en-US" dirty="0" smtClean="0">
                <a:ea typeface="MS PGothic" pitchFamily="34" charset="-128"/>
              </a:rPr>
              <a:t>（くまさん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は</a:t>
            </a:r>
            <a:r>
              <a:rPr lang="ja-JP" altLang="en-US" dirty="0" smtClean="0">
                <a:ea typeface="MS PGothic" pitchFamily="34" charset="-128"/>
              </a:rPr>
              <a:t>がっこう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に</a:t>
            </a:r>
            <a:r>
              <a:rPr lang="ja-JP" altLang="en-US" dirty="0" smtClean="0">
                <a:solidFill>
                  <a:srgbClr val="008000"/>
                </a:solidFill>
                <a:ea typeface="MS PGothic" pitchFamily="34" charset="-128"/>
              </a:rPr>
              <a:t>き</a:t>
            </a:r>
            <a:r>
              <a:rPr lang="ja-JP" altLang="en-US" dirty="0" smtClean="0">
                <a:solidFill>
                  <a:srgbClr val="0033CC"/>
                </a:solidFill>
                <a:ea typeface="MS PGothic" pitchFamily="34" charset="-128"/>
              </a:rPr>
              <a:t>ます</a:t>
            </a:r>
            <a:r>
              <a:rPr lang="ja-JP" altLang="en-US" dirty="0" smtClean="0">
                <a:ea typeface="MS PGothic" pitchFamily="34" charset="-128"/>
              </a:rPr>
              <a:t>。）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None/>
            </a:pPr>
            <a:endParaRPr lang="ja-JP" altLang="en-US" dirty="0">
              <a:ea typeface="MS PGothic" pitchFamily="34" charset="-128"/>
            </a:endParaRPr>
          </a:p>
          <a:p>
            <a:pPr marL="533400" indent="-533400"/>
            <a:r>
              <a:rPr lang="ja-JP" altLang="en-US" dirty="0">
                <a:ea typeface="MS PGothic" pitchFamily="34" charset="-128"/>
              </a:rPr>
              <a:t> </a:t>
            </a:r>
            <a:r>
              <a:rPr lang="ja-JP" altLang="en-US" dirty="0" smtClean="0">
                <a:ea typeface="MS PGothic" pitchFamily="34" charset="-128"/>
              </a:rPr>
              <a:t>帰る（かえる）　</a:t>
            </a:r>
            <a:r>
              <a:rPr lang="ja-JP" altLang="en-US" dirty="0" smtClean="0">
                <a:ea typeface="MS PGothic" pitchFamily="34" charset="-128"/>
                <a:sym typeface="Wingdings" pitchFamily="2" charset="2"/>
              </a:rPr>
              <a:t>　帰</a:t>
            </a:r>
            <a:r>
              <a:rPr lang="ja-JP" altLang="en-US" dirty="0" smtClean="0">
                <a:solidFill>
                  <a:srgbClr val="008000"/>
                </a:solidFill>
                <a:ea typeface="MS PGothic" pitchFamily="34" charset="-128"/>
                <a:sym typeface="Wingdings" pitchFamily="2" charset="2"/>
              </a:rPr>
              <a:t>り</a:t>
            </a:r>
            <a:r>
              <a:rPr lang="ja-JP" altLang="en-US" dirty="0" smtClean="0">
                <a:solidFill>
                  <a:srgbClr val="0033CC"/>
                </a:solidFill>
                <a:ea typeface="MS PGothic" pitchFamily="34" charset="-128"/>
                <a:sym typeface="Wingdings" pitchFamily="2" charset="2"/>
              </a:rPr>
              <a:t>ます。</a:t>
            </a:r>
          </a:p>
          <a:p>
            <a:pPr marL="533400" indent="-533400">
              <a:buFontTx/>
              <a:buChar char="•"/>
            </a:pPr>
            <a:r>
              <a:rPr lang="ja-JP" altLang="en-US" dirty="0" smtClean="0">
                <a:ea typeface="MS PGothic" pitchFamily="34" charset="-128"/>
              </a:rPr>
              <a:t>蛙さん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は</a:t>
            </a:r>
            <a:r>
              <a:rPr lang="ja-JP" altLang="en-US" dirty="0" smtClean="0">
                <a:ea typeface="MS PGothic" pitchFamily="34" charset="-128"/>
              </a:rPr>
              <a:t>家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に</a:t>
            </a:r>
            <a:r>
              <a:rPr lang="ja-JP" altLang="en-US" dirty="0" smtClean="0">
                <a:ea typeface="MS PGothic" pitchFamily="34" charset="-128"/>
              </a:rPr>
              <a:t>帰</a:t>
            </a:r>
            <a:r>
              <a:rPr lang="ja-JP" altLang="en-US" dirty="0" smtClean="0">
                <a:solidFill>
                  <a:srgbClr val="008000"/>
                </a:solidFill>
                <a:ea typeface="MS PGothic" pitchFamily="34" charset="-128"/>
              </a:rPr>
              <a:t>り</a:t>
            </a:r>
            <a:r>
              <a:rPr lang="ja-JP" altLang="en-US" dirty="0" smtClean="0">
                <a:solidFill>
                  <a:srgbClr val="0033CC"/>
                </a:solidFill>
                <a:ea typeface="MS PGothic" pitchFamily="34" charset="-128"/>
              </a:rPr>
              <a:t>ます</a:t>
            </a:r>
            <a:r>
              <a:rPr lang="ja-JP" altLang="en-US" dirty="0" smtClean="0">
                <a:ea typeface="MS PGothic" pitchFamily="34" charset="-128"/>
              </a:rPr>
              <a:t>。</a:t>
            </a:r>
            <a:r>
              <a:rPr lang="ja-JP" altLang="en-US" dirty="0">
                <a:ea typeface="MS PGothic" pitchFamily="34" charset="-128"/>
              </a:rPr>
              <a:t>　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ja-JP" altLang="en-US" dirty="0" smtClean="0">
                <a:ea typeface="MS PGothic" pitchFamily="34" charset="-128"/>
              </a:rPr>
              <a:t>　　（かえるさん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は</a:t>
            </a:r>
            <a:r>
              <a:rPr lang="ja-JP" altLang="en-US" dirty="0" smtClean="0">
                <a:ea typeface="MS PGothic" pitchFamily="34" charset="-128"/>
              </a:rPr>
              <a:t>うち</a:t>
            </a:r>
            <a:r>
              <a:rPr lang="ja-JP" altLang="en-US" dirty="0" smtClean="0">
                <a:solidFill>
                  <a:srgbClr val="FF0000"/>
                </a:solidFill>
                <a:ea typeface="MS PGothic" pitchFamily="34" charset="-128"/>
              </a:rPr>
              <a:t>に</a:t>
            </a:r>
            <a:r>
              <a:rPr lang="ja-JP" altLang="en-US" dirty="0" smtClean="0">
                <a:ea typeface="MS PGothic" pitchFamily="34" charset="-128"/>
              </a:rPr>
              <a:t>かえ</a:t>
            </a:r>
            <a:r>
              <a:rPr lang="ja-JP" altLang="en-US" dirty="0" smtClean="0">
                <a:solidFill>
                  <a:srgbClr val="008000"/>
                </a:solidFill>
                <a:ea typeface="MS PGothic" pitchFamily="34" charset="-128"/>
              </a:rPr>
              <a:t>り</a:t>
            </a:r>
            <a:r>
              <a:rPr lang="ja-JP" altLang="en-US" dirty="0" smtClean="0">
                <a:solidFill>
                  <a:srgbClr val="0033CC"/>
                </a:solidFill>
                <a:ea typeface="MS PGothic" pitchFamily="34" charset="-128"/>
              </a:rPr>
              <a:t>ます</a:t>
            </a:r>
            <a:r>
              <a:rPr lang="ja-JP" altLang="en-US" dirty="0" smtClean="0">
                <a:ea typeface="MS PGothic" pitchFamily="34" charset="-128"/>
              </a:rPr>
              <a:t>。）</a:t>
            </a:r>
            <a:endParaRPr lang="ja-JP" alt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95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Frequency Adverbs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ja-JP" altLang="en-US" sz="2400" dirty="0">
                <a:ea typeface="MS PGothic" pitchFamily="34" charset="-128"/>
              </a:rPr>
              <a:t>私</a:t>
            </a:r>
            <a:r>
              <a:rPr lang="ja-JP" altLang="en-US" sz="2400" dirty="0">
                <a:solidFill>
                  <a:schemeClr val="accent2"/>
                </a:solidFill>
                <a:ea typeface="MS PGothic" pitchFamily="34" charset="-128"/>
              </a:rPr>
              <a:t>は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ja-JP" altLang="en-US" sz="2400" dirty="0">
                <a:solidFill>
                  <a:srgbClr val="008000"/>
                </a:solidFill>
                <a:ea typeface="MS PGothic" pitchFamily="34" charset="-128"/>
              </a:rPr>
              <a:t>まいにち</a:t>
            </a:r>
            <a:r>
              <a:rPr lang="ja-JP" altLang="en-US" sz="2400" dirty="0">
                <a:ea typeface="MS PGothic" pitchFamily="34" charset="-128"/>
              </a:rPr>
              <a:t>　　がっこう</a:t>
            </a:r>
            <a:r>
              <a:rPr lang="ja-JP" altLang="en-US" sz="2400" dirty="0">
                <a:solidFill>
                  <a:schemeClr val="accent2"/>
                </a:solidFill>
                <a:ea typeface="MS PGothic" pitchFamily="34" charset="-128"/>
              </a:rPr>
              <a:t>に</a:t>
            </a:r>
            <a:r>
              <a:rPr lang="ja-JP" altLang="en-US" sz="2400" dirty="0">
                <a:ea typeface="MS PGothic" pitchFamily="34" charset="-128"/>
              </a:rPr>
              <a:t>行き</a:t>
            </a:r>
            <a:r>
              <a:rPr lang="ja-JP" altLang="en-US" sz="2400" dirty="0">
                <a:solidFill>
                  <a:srgbClr val="3333FF"/>
                </a:solidFill>
                <a:ea typeface="MS PGothic" pitchFamily="34" charset="-128"/>
              </a:rPr>
              <a:t>ます</a:t>
            </a:r>
            <a:r>
              <a:rPr lang="ja-JP" altLang="en-US" sz="2400" dirty="0">
                <a:ea typeface="MS PGothic" pitchFamily="34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ea typeface="MS PGothic" pitchFamily="34" charset="-128"/>
              </a:rPr>
              <a:t>　　　　　　　</a:t>
            </a:r>
            <a:r>
              <a:rPr lang="ja-JP" altLang="en-US" sz="2400" dirty="0">
                <a:solidFill>
                  <a:srgbClr val="008000"/>
                </a:solidFill>
                <a:ea typeface="MS PGothic" pitchFamily="34" charset="-128"/>
              </a:rPr>
              <a:t>よく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ea typeface="MS PGothic" pitchFamily="34" charset="-128"/>
              </a:rPr>
              <a:t>　　　　　　</a:t>
            </a:r>
            <a:r>
              <a:rPr lang="ja-JP" altLang="en-US" sz="2400" dirty="0">
                <a:solidFill>
                  <a:srgbClr val="008000"/>
                </a:solidFill>
                <a:ea typeface="MS PGothic" pitchFamily="34" charset="-128"/>
              </a:rPr>
              <a:t>ときどき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solidFill>
                  <a:srgbClr val="008000"/>
                </a:solidFill>
                <a:ea typeface="MS PGothic" pitchFamily="34" charset="-128"/>
              </a:rPr>
              <a:t>　　　　　　　、、、</a:t>
            </a:r>
          </a:p>
          <a:p>
            <a:pPr>
              <a:buFont typeface="Wingdings" pitchFamily="2" charset="2"/>
              <a:buNone/>
            </a:pPr>
            <a:endParaRPr lang="ja-JP" altLang="en-US" sz="2400" dirty="0">
              <a:ea typeface="MS PGothic" pitchFamily="34" charset="-128"/>
            </a:endParaRPr>
          </a:p>
          <a:p>
            <a:r>
              <a:rPr lang="en-US" altLang="ja-JP" sz="2400" dirty="0">
                <a:ea typeface="MS PGothic" pitchFamily="34" charset="-128"/>
              </a:rPr>
              <a:t>(</a:t>
            </a:r>
            <a:r>
              <a:rPr lang="en-US" altLang="ja-JP" sz="2400" dirty="0">
                <a:solidFill>
                  <a:srgbClr val="008000"/>
                </a:solidFill>
                <a:ea typeface="MS PGothic" pitchFamily="34" charset="-128"/>
              </a:rPr>
              <a:t>Adv.</a:t>
            </a:r>
            <a:r>
              <a:rPr lang="en-US" altLang="ja-JP" sz="2400" dirty="0">
                <a:ea typeface="MS PGothic" pitchFamily="34" charset="-128"/>
              </a:rPr>
              <a:t> + </a:t>
            </a:r>
            <a:r>
              <a:rPr lang="en-US" altLang="ja-JP" sz="2400" dirty="0">
                <a:solidFill>
                  <a:srgbClr val="FF9933"/>
                </a:solidFill>
                <a:ea typeface="MS PGothic" pitchFamily="34" charset="-128"/>
              </a:rPr>
              <a:t>negative</a:t>
            </a:r>
            <a:r>
              <a:rPr lang="en-US" altLang="ja-JP" sz="2400" dirty="0">
                <a:ea typeface="MS PGothic" pitchFamily="34" charset="-128"/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ea typeface="MS PGothic" pitchFamily="34" charset="-128"/>
              </a:rPr>
              <a:t>   私</a:t>
            </a:r>
            <a:r>
              <a:rPr lang="ja-JP" altLang="en-US" sz="2400" dirty="0">
                <a:solidFill>
                  <a:schemeClr val="accent2"/>
                </a:solidFill>
                <a:ea typeface="MS PGothic" pitchFamily="34" charset="-128"/>
              </a:rPr>
              <a:t>は</a:t>
            </a:r>
            <a:r>
              <a:rPr lang="ja-JP" altLang="en-US" sz="2400" dirty="0">
                <a:ea typeface="MS PGothic" pitchFamily="34" charset="-128"/>
              </a:rPr>
              <a:t>　</a:t>
            </a:r>
            <a:r>
              <a:rPr lang="ja-JP" altLang="en-US" sz="2400" u="sng" dirty="0">
                <a:solidFill>
                  <a:srgbClr val="008000"/>
                </a:solidFill>
                <a:ea typeface="MS PGothic" pitchFamily="34" charset="-128"/>
              </a:rPr>
              <a:t>あまり</a:t>
            </a:r>
            <a:r>
              <a:rPr lang="ja-JP" altLang="en-US" sz="2400" dirty="0">
                <a:ea typeface="MS PGothic" pitchFamily="34" charset="-128"/>
              </a:rPr>
              <a:t>　　 うち</a:t>
            </a:r>
            <a:r>
              <a:rPr lang="ja-JP" altLang="en-US" sz="2400" dirty="0">
                <a:solidFill>
                  <a:schemeClr val="accent2"/>
                </a:solidFill>
                <a:ea typeface="MS PGothic" pitchFamily="34" charset="-128"/>
              </a:rPr>
              <a:t>で</a:t>
            </a:r>
            <a:r>
              <a:rPr lang="ja-JP" altLang="en-US" sz="2400" dirty="0">
                <a:ea typeface="MS PGothic" pitchFamily="34" charset="-128"/>
              </a:rPr>
              <a:t>　あさごはん</a:t>
            </a:r>
            <a:r>
              <a:rPr lang="ja-JP" altLang="en-US" sz="2400" dirty="0">
                <a:solidFill>
                  <a:schemeClr val="accent2"/>
                </a:solidFill>
                <a:ea typeface="MS PGothic" pitchFamily="34" charset="-128"/>
              </a:rPr>
              <a:t>を</a:t>
            </a:r>
            <a:r>
              <a:rPr lang="ja-JP" altLang="en-US" sz="2400" dirty="0">
                <a:ea typeface="MS PGothic" pitchFamily="34" charset="-128"/>
              </a:rPr>
              <a:t>食べ</a:t>
            </a:r>
            <a:r>
              <a:rPr lang="ja-JP" altLang="en-US" sz="2400" u="sng" dirty="0">
                <a:solidFill>
                  <a:srgbClr val="FF9933"/>
                </a:solidFill>
                <a:ea typeface="MS PGothic" pitchFamily="34" charset="-128"/>
              </a:rPr>
              <a:t>ません</a:t>
            </a:r>
            <a:r>
              <a:rPr lang="ja-JP" altLang="en-US" sz="2400" dirty="0">
                <a:ea typeface="MS PGothic" pitchFamily="34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ea typeface="MS PGothic" pitchFamily="34" charset="-128"/>
              </a:rPr>
              <a:t>　　　　　 </a:t>
            </a:r>
            <a:r>
              <a:rPr lang="ja-JP" altLang="en-US" sz="2400" u="sng" dirty="0">
                <a:solidFill>
                  <a:srgbClr val="008000"/>
                </a:solidFill>
                <a:ea typeface="MS PGothic" pitchFamily="34" charset="-128"/>
              </a:rPr>
              <a:t>ぜんぜん</a:t>
            </a:r>
          </a:p>
          <a:p>
            <a:pPr>
              <a:buFont typeface="Wingdings" pitchFamily="2" charset="2"/>
              <a:buNone/>
            </a:pPr>
            <a:endParaRPr lang="ja-JP" altLang="en-US" sz="2400" u="sng" dirty="0">
              <a:ea typeface="MS PGothic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2400" dirty="0">
                <a:ea typeface="MS PGothic" pitchFamily="34" charset="-128"/>
              </a:rPr>
              <a:t>　　　　　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ea typeface="MS PGothic" pitchFamily="34" charset="-128"/>
              </a:rPr>
              <a:t>Word order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  <a:ln>
            <a:solidFill>
              <a:schemeClr val="bg2"/>
            </a:solidFill>
          </a:ln>
        </p:spPr>
        <p:txBody>
          <a:bodyPr/>
          <a:lstStyle/>
          <a:p>
            <a:endParaRPr lang="ja-JP" altLang="en-US" u="sng">
              <a:ea typeface="MS PGothic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3200" b="1" u="sng">
                <a:ea typeface="MS PGothic" pitchFamily="34" charset="-128"/>
              </a:rPr>
              <a:t>私</a:t>
            </a:r>
            <a:r>
              <a:rPr lang="ja-JP" altLang="en-US" sz="3200" b="1" u="sng">
                <a:solidFill>
                  <a:schemeClr val="accent2"/>
                </a:solidFill>
                <a:ea typeface="MS PGothic" pitchFamily="34" charset="-128"/>
              </a:rPr>
              <a:t>は</a:t>
            </a:r>
            <a:r>
              <a:rPr lang="ja-JP" altLang="en-US" b="1" i="1">
                <a:ea typeface="MS PGothic" pitchFamily="34" charset="-128"/>
              </a:rPr>
              <a:t>　</a:t>
            </a:r>
            <a:r>
              <a:rPr lang="ja-JP" altLang="en-US">
                <a:solidFill>
                  <a:srgbClr val="006666"/>
                </a:solidFill>
                <a:ea typeface="MS PGothic" pitchFamily="34" charset="-128"/>
              </a:rPr>
              <a:t>「</a:t>
            </a:r>
            <a:r>
              <a:rPr lang="ja-JP" altLang="en-US" u="sng">
                <a:solidFill>
                  <a:srgbClr val="006666"/>
                </a:solidFill>
                <a:ea typeface="MS PGothic" pitchFamily="34" charset="-128"/>
              </a:rPr>
              <a:t>毎週</a:t>
            </a:r>
            <a:r>
              <a:rPr lang="ja-JP" altLang="en-US" u="sng">
                <a:solidFill>
                  <a:schemeClr val="accent2"/>
                </a:solidFill>
                <a:ea typeface="MS PGothic" pitchFamily="34" charset="-128"/>
              </a:rPr>
              <a:t>の</a:t>
            </a:r>
            <a:r>
              <a:rPr lang="ja-JP" altLang="en-US" u="sng">
                <a:solidFill>
                  <a:srgbClr val="006666"/>
                </a:solidFill>
                <a:ea typeface="MS PGothic" pitchFamily="34" charset="-128"/>
              </a:rPr>
              <a:t>火曜日</a:t>
            </a:r>
            <a:r>
              <a:rPr lang="ja-JP" altLang="en-US" u="sng">
                <a:solidFill>
                  <a:schemeClr val="accent2"/>
                </a:solidFill>
                <a:ea typeface="MS PGothic" pitchFamily="34" charset="-128"/>
              </a:rPr>
              <a:t>と</a:t>
            </a:r>
            <a:r>
              <a:rPr lang="ja-JP" altLang="en-US" u="sng">
                <a:solidFill>
                  <a:srgbClr val="006666"/>
                </a:solidFill>
                <a:ea typeface="MS PGothic" pitchFamily="34" charset="-128"/>
              </a:rPr>
              <a:t>木曜日　あさ　７時</a:t>
            </a:r>
            <a:r>
              <a:rPr lang="ja-JP" altLang="en-US" u="sng">
                <a:solidFill>
                  <a:schemeClr val="accent2"/>
                </a:solidFill>
                <a:ea typeface="MS PGothic" pitchFamily="34" charset="-128"/>
              </a:rPr>
              <a:t>に</a:t>
            </a:r>
            <a:r>
              <a:rPr lang="ja-JP" altLang="en-US">
                <a:solidFill>
                  <a:srgbClr val="006666"/>
                </a:solidFill>
                <a:ea typeface="MS PGothic" pitchFamily="34" charset="-128"/>
              </a:rPr>
              <a:t>　</a:t>
            </a:r>
          </a:p>
          <a:p>
            <a:pPr>
              <a:buFont typeface="Wingdings" pitchFamily="2" charset="2"/>
              <a:buNone/>
            </a:pPr>
            <a:r>
              <a:rPr lang="en-US" altLang="ja-JP" sz="2000">
                <a:solidFill>
                  <a:srgbClr val="006666"/>
                </a:solidFill>
                <a:ea typeface="MS PGothic" pitchFamily="34" charset="-128"/>
              </a:rPr>
              <a:t>(topic)</a:t>
            </a:r>
            <a:r>
              <a:rPr lang="ja-JP" altLang="en-US" sz="2000">
                <a:solidFill>
                  <a:srgbClr val="006666"/>
                </a:solidFill>
                <a:ea typeface="MS PGothic" pitchFamily="34" charset="-128"/>
              </a:rPr>
              <a:t>                          　（</a:t>
            </a:r>
            <a:r>
              <a:rPr lang="en-US" altLang="ja-JP" sz="2000">
                <a:solidFill>
                  <a:srgbClr val="006666"/>
                </a:solidFill>
                <a:ea typeface="MS PGothic" pitchFamily="34" charset="-128"/>
              </a:rPr>
              <a:t>time)</a:t>
            </a:r>
          </a:p>
          <a:p>
            <a:pPr>
              <a:buFont typeface="Wingdings" pitchFamily="2" charset="2"/>
              <a:buNone/>
            </a:pPr>
            <a:r>
              <a:rPr lang="en-US" altLang="ja-JP">
                <a:solidFill>
                  <a:srgbClr val="006666"/>
                </a:solidFill>
                <a:ea typeface="MS PGothic" pitchFamily="34" charset="-128"/>
              </a:rPr>
              <a:t> </a:t>
            </a:r>
            <a:r>
              <a:rPr lang="en-US" altLang="ja-JP" u="sng">
                <a:solidFill>
                  <a:srgbClr val="006666"/>
                </a:solidFill>
                <a:ea typeface="MS PGothic" pitchFamily="34" charset="-128"/>
              </a:rPr>
              <a:t>RCC</a:t>
            </a:r>
            <a:r>
              <a:rPr lang="ja-JP" altLang="en-US" u="sng">
                <a:solidFill>
                  <a:schemeClr val="accent2"/>
                </a:solidFill>
                <a:ea typeface="MS PGothic" pitchFamily="34" charset="-128"/>
              </a:rPr>
              <a:t>で</a:t>
            </a:r>
            <a:r>
              <a:rPr lang="ja-JP" altLang="en-US">
                <a:solidFill>
                  <a:srgbClr val="006666"/>
                </a:solidFill>
                <a:ea typeface="MS PGothic" pitchFamily="34" charset="-128"/>
              </a:rPr>
              <a:t>　  </a:t>
            </a:r>
            <a:r>
              <a:rPr lang="ja-JP" altLang="en-US" u="sng">
                <a:solidFill>
                  <a:srgbClr val="008000"/>
                </a:solidFill>
                <a:ea typeface="MS PGothic" pitchFamily="34" charset="-128"/>
              </a:rPr>
              <a:t>たのしい</a:t>
            </a:r>
            <a:r>
              <a:rPr lang="ja-JP" altLang="en-US" u="sng">
                <a:solidFill>
                  <a:srgbClr val="006666"/>
                </a:solidFill>
                <a:ea typeface="MS PGothic" pitchFamily="34" charset="-128"/>
              </a:rPr>
              <a:t>　日本語</a:t>
            </a:r>
            <a:r>
              <a:rPr lang="ja-JP" altLang="en-US" u="sng">
                <a:solidFill>
                  <a:schemeClr val="accent2"/>
                </a:solidFill>
                <a:ea typeface="MS PGothic" pitchFamily="34" charset="-128"/>
              </a:rPr>
              <a:t>の</a:t>
            </a:r>
            <a:r>
              <a:rPr lang="ja-JP" altLang="en-US">
                <a:solidFill>
                  <a:srgbClr val="006666"/>
                </a:solidFill>
                <a:ea typeface="MS PGothic" pitchFamily="34" charset="-128"/>
              </a:rPr>
              <a:t>」</a:t>
            </a:r>
            <a:r>
              <a:rPr lang="ja-JP" altLang="en-US">
                <a:solidFill>
                  <a:schemeClr val="accent2"/>
                </a:solidFill>
                <a:ea typeface="MS PGothic" pitchFamily="34" charset="-128"/>
              </a:rPr>
              <a:t> </a:t>
            </a:r>
            <a:r>
              <a:rPr lang="ja-JP" altLang="en-US" sz="3200" b="1" u="sng">
                <a:ea typeface="MS PGothic" pitchFamily="34" charset="-128"/>
              </a:rPr>
              <a:t>クラス</a:t>
            </a:r>
            <a:r>
              <a:rPr lang="ja-JP" altLang="en-US" sz="3200" b="1" u="sng">
                <a:solidFill>
                  <a:schemeClr val="accent2"/>
                </a:solidFill>
                <a:ea typeface="MS PGothic" pitchFamily="34" charset="-128"/>
              </a:rPr>
              <a:t>を</a:t>
            </a:r>
            <a:r>
              <a:rPr lang="ja-JP" altLang="en-US" sz="3200" b="1" u="sng">
                <a:ea typeface="MS PGothic" pitchFamily="34" charset="-128"/>
              </a:rPr>
              <a:t>とり</a:t>
            </a:r>
            <a:r>
              <a:rPr lang="ja-JP" altLang="en-US" sz="3200" b="1" u="sng">
                <a:solidFill>
                  <a:srgbClr val="3333FF"/>
                </a:solidFill>
                <a:ea typeface="MS PGothic" pitchFamily="34" charset="-128"/>
              </a:rPr>
              <a:t>ます</a:t>
            </a:r>
            <a:r>
              <a:rPr lang="ja-JP" altLang="en-US" sz="3200" b="1" u="sng">
                <a:ea typeface="MS PGothic" pitchFamily="34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r>
              <a:rPr lang="ja-JP" altLang="en-US" sz="2000">
                <a:ea typeface="MS PGothic" pitchFamily="34" charset="-128"/>
              </a:rPr>
              <a:t> </a:t>
            </a:r>
            <a:r>
              <a:rPr lang="en-US" altLang="ja-JP" sz="2000">
                <a:solidFill>
                  <a:srgbClr val="006666"/>
                </a:solidFill>
                <a:ea typeface="MS PGothic" pitchFamily="34" charset="-128"/>
              </a:rPr>
              <a:t>(location)        (adj, description)              (to do)</a:t>
            </a:r>
          </a:p>
          <a:p>
            <a:pPr>
              <a:buFont typeface="Wingdings" pitchFamily="2" charset="2"/>
              <a:buNone/>
            </a:pPr>
            <a:endParaRPr lang="ja-JP" altLang="en-US" sz="2000">
              <a:solidFill>
                <a:srgbClr val="006666"/>
              </a:solidFill>
              <a:ea typeface="MS PGothic" pitchFamily="34" charset="-128"/>
            </a:endParaRPr>
          </a:p>
          <a:p>
            <a:pPr>
              <a:buFont typeface="Wingdings" pitchFamily="2" charset="2"/>
              <a:buNone/>
            </a:pPr>
            <a:endParaRPr lang="ja-JP" altLang="en-US">
              <a:solidFill>
                <a:srgbClr val="006666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468</TotalTime>
  <Words>83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Level</vt:lpstr>
      <vt:lpstr>第３課のふくしゅう　 　　　　　　　　　　　　      Lesson 3 review</vt:lpstr>
      <vt:lpstr>う-v.                　　　  　　　　　　　　　　　　　　　A verb ends on “う”s　　　　　　　</vt:lpstr>
      <vt:lpstr>る-v.                  A verb ends on “る”, w/ “い”s “え”s in the front</vt:lpstr>
      <vt:lpstr>する-v.   　　　　　　　　　　　　　　A verb ends w/ “する”</vt:lpstr>
      <vt:lpstr>Irregular-v.                                              The verb doesn't follow any verb rules                                                     </vt:lpstr>
      <vt:lpstr>Frequency Adverbs</vt:lpstr>
      <vt:lpstr>Word order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第３課のふくしゅう　 　　　　　　　　　　　　      Lesson 3 review</dc:title>
  <dc:creator>Amistrator</dc:creator>
  <cp:lastModifiedBy>Norco College CIS</cp:lastModifiedBy>
  <cp:revision>13</cp:revision>
  <dcterms:created xsi:type="dcterms:W3CDTF">2009-05-07T02:35:03Z</dcterms:created>
  <dcterms:modified xsi:type="dcterms:W3CDTF">2012-10-18T20:09:07Z</dcterms:modified>
</cp:coreProperties>
</file>