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75" r:id="rId1"/>
  </p:sldMasterIdLst>
  <p:sldIdLst>
    <p:sldId id="256" r:id="rId2"/>
    <p:sldId id="257" r:id="rId3"/>
    <p:sldId id="269" r:id="rId4"/>
    <p:sldId id="268" r:id="rId5"/>
    <p:sldId id="267" r:id="rId6"/>
    <p:sldId id="266" r:id="rId7"/>
    <p:sldId id="264" r:id="rId8"/>
    <p:sldId id="263" r:id="rId9"/>
    <p:sldId id="270" r:id="rId10"/>
    <p:sldId id="261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0CB4"/>
    <a:srgbClr val="2A1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31AF-9419-E047-ACD0-9AE012BC163F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31AF-9419-E047-ACD0-9AE012BC163F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CCF7-E279-4941-AF27-4D25A122A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31AF-9419-E047-ACD0-9AE012BC163F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CCF7-E279-4941-AF27-4D25A122A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31AF-9419-E047-ACD0-9AE012BC163F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CCF7-E279-4941-AF27-4D25A122A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31AF-9419-E047-ACD0-9AE012BC163F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CCF7-E279-4941-AF27-4D25A122A1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31AF-9419-E047-ACD0-9AE012BC163F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CCF7-E279-4941-AF27-4D25A122A1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31AF-9419-E047-ACD0-9AE012BC163F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CCF7-E279-4941-AF27-4D25A122A1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31AF-9419-E047-ACD0-9AE012BC163F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CCF7-E279-4941-AF27-4D25A122A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31AF-9419-E047-ACD0-9AE012BC163F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CCF7-E279-4941-AF27-4D25A122A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31AF-9419-E047-ACD0-9AE012BC163F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C31AF-9419-E047-ACD0-9AE012BC163F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CCF7-E279-4941-AF27-4D25A122A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chemeClr val="accent1">
                <a:lumMod val="20000"/>
                <a:lumOff val="80000"/>
              </a:schemeClr>
            </a:gs>
            <a:gs pos="84000">
              <a:schemeClr val="bg2">
                <a:tint val="90000"/>
                <a:shade val="90000"/>
                <a:satMod val="200000"/>
              </a:schemeClr>
            </a:gs>
            <a:gs pos="95000">
              <a:schemeClr val="bg2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8C31AF-9419-E047-ACD0-9AE012BC163F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794CCF7-E279-4941-AF27-4D25A122A1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6493"/>
            <a:ext cx="7772400" cy="1839136"/>
          </a:xfrm>
        </p:spPr>
        <p:txBody>
          <a:bodyPr/>
          <a:lstStyle/>
          <a:p>
            <a:r>
              <a:rPr lang="ja-JP" altLang="en-US" dirty="0" smtClean="0"/>
              <a:t>「</a:t>
            </a:r>
            <a:r>
              <a:rPr lang="en-US" altLang="ja-JP" dirty="0" smtClean="0"/>
              <a:t>〜</a:t>
            </a:r>
            <a:r>
              <a:rPr lang="ja-JP" altLang="en-US" dirty="0" smtClean="0"/>
              <a:t>て」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94276"/>
            <a:ext cx="6400800" cy="12192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bg1">
                    <a:lumMod val="50000"/>
                  </a:schemeClr>
                </a:solidFill>
                <a:cs typeface="ＭＳ Ｐゴシック" charset="0"/>
              </a:rPr>
              <a:t>Form </a:t>
            </a:r>
            <a:r>
              <a:rPr lang="en-US" altLang="ja-JP" dirty="0">
                <a:solidFill>
                  <a:schemeClr val="bg1">
                    <a:lumMod val="50000"/>
                  </a:schemeClr>
                </a:solidFill>
                <a:cs typeface="ＭＳ Ｐゴシック" charset="0"/>
              </a:rPr>
              <a:t>of Japanese Verbs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4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l"/>
            <a:r>
              <a:rPr lang="ja-JP" altLang="en-US" sz="4400" b="1" dirty="0" smtClean="0">
                <a:solidFill>
                  <a:srgbClr val="0000FF"/>
                </a:solidFill>
              </a:rPr>
              <a:t>「</a:t>
            </a:r>
            <a:r>
              <a:rPr lang="en-US" altLang="ja-JP" sz="4400" b="1" dirty="0" smtClean="0">
                <a:solidFill>
                  <a:srgbClr val="0000FF"/>
                </a:solidFill>
              </a:rPr>
              <a:t>〜</a:t>
            </a:r>
            <a:r>
              <a:rPr lang="ja-JP" altLang="en-US" sz="4400" b="1" dirty="0" smtClean="0">
                <a:solidFill>
                  <a:srgbClr val="0000FF"/>
                </a:solidFill>
              </a:rPr>
              <a:t>をしないでください。」</a:t>
            </a:r>
            <a:br>
              <a:rPr lang="ja-JP" altLang="en-US" sz="4400" b="1" dirty="0" smtClean="0">
                <a:solidFill>
                  <a:srgbClr val="0000FF"/>
                </a:solidFill>
              </a:rPr>
            </a:br>
            <a:r>
              <a:rPr lang="ja-JP" altLang="en-US" sz="4400" dirty="0" smtClean="0"/>
              <a:t>　　　　　　　　</a:t>
            </a:r>
            <a:r>
              <a:rPr lang="en-US" sz="3600" dirty="0" smtClean="0">
                <a:solidFill>
                  <a:schemeClr val="bg1"/>
                </a:solidFill>
              </a:rPr>
              <a:t>To not to do……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b="1" dirty="0" smtClean="0">
                <a:solidFill>
                  <a:srgbClr val="0000FF"/>
                </a:solidFill>
              </a:rPr>
              <a:t>る</a:t>
            </a:r>
            <a:r>
              <a:rPr lang="en-US" altLang="ja-JP" b="1" dirty="0" smtClean="0">
                <a:solidFill>
                  <a:srgbClr val="0000FF"/>
                </a:solidFill>
              </a:rPr>
              <a:t>_verb</a:t>
            </a:r>
            <a:endParaRPr lang="ja-JP" altLang="en-US" dirty="0"/>
          </a:p>
          <a:p>
            <a:pPr marL="0" indent="0" fontAlgn="t">
              <a:buNone/>
            </a:pPr>
            <a:endParaRPr lang="ja-JP" altLang="en-US" b="1" dirty="0"/>
          </a:p>
          <a:p>
            <a:pPr marL="0" indent="0" fontAlgn="t">
              <a:buNone/>
            </a:pPr>
            <a:endParaRPr lang="ja-JP" altLang="en-US" b="1" dirty="0">
              <a:solidFill>
                <a:srgbClr val="0000FF"/>
              </a:solidFill>
            </a:endParaRPr>
          </a:p>
          <a:p>
            <a:pPr fontAlgn="t"/>
            <a:r>
              <a:rPr lang="ja-JP" altLang="en-US" b="1" dirty="0" smtClean="0">
                <a:solidFill>
                  <a:srgbClr val="0000FF"/>
                </a:solidFill>
              </a:rPr>
              <a:t>する</a:t>
            </a:r>
            <a:r>
              <a:rPr lang="en-US" altLang="ja-JP" b="1" dirty="0" smtClean="0">
                <a:solidFill>
                  <a:srgbClr val="0000FF"/>
                </a:solidFill>
              </a:rPr>
              <a:t>_verb</a:t>
            </a:r>
          </a:p>
          <a:p>
            <a:pPr fontAlgn="t"/>
            <a:endParaRPr lang="en-US" altLang="ja-JP" b="1" dirty="0" smtClean="0">
              <a:solidFill>
                <a:srgbClr val="0000FF"/>
              </a:solidFill>
            </a:endParaRPr>
          </a:p>
          <a:p>
            <a:pPr marL="0" indent="0" fontAlgn="t">
              <a:buNone/>
            </a:pPr>
            <a:endParaRPr lang="ja-JP" altLang="en-US" b="1" dirty="0">
              <a:solidFill>
                <a:srgbClr val="0000FF"/>
              </a:solidFill>
            </a:endParaRPr>
          </a:p>
          <a:p>
            <a:pPr fontAlgn="t"/>
            <a:r>
              <a:rPr lang="en-US" altLang="ja-JP" b="1" dirty="0" err="1" smtClean="0">
                <a:solidFill>
                  <a:srgbClr val="0000FF"/>
                </a:solidFill>
              </a:rPr>
              <a:t>Ire_verb</a:t>
            </a:r>
            <a:endParaRPr lang="en-US" altLang="ja-JP" b="1" dirty="0" smtClean="0">
              <a:solidFill>
                <a:srgbClr val="0000FF"/>
              </a:solidFill>
            </a:endParaRPr>
          </a:p>
          <a:p>
            <a:pPr marL="0" indent="0" fontAlgn="t">
              <a:buNone/>
            </a:pPr>
            <a:endParaRPr lang="ja-JP" altLang="en-US" b="1" dirty="0" smtClean="0">
              <a:solidFill>
                <a:srgbClr val="0000FF"/>
              </a:solidFill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0000FF"/>
                </a:solidFill>
              </a:rPr>
              <a:t>う</a:t>
            </a:r>
            <a:r>
              <a:rPr lang="en-US" altLang="ja-JP" b="1" dirty="0" smtClean="0">
                <a:solidFill>
                  <a:srgbClr val="0000FF"/>
                </a:solidFill>
              </a:rPr>
              <a:t>_verb</a:t>
            </a:r>
            <a:endParaRPr lang="ja-JP" alt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781735"/>
              </p:ext>
            </p:extLst>
          </p:nvPr>
        </p:nvGraphicFramePr>
        <p:xfrm>
          <a:off x="365760" y="2251123"/>
          <a:ext cx="4041648" cy="3846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518"/>
                <a:gridCol w="2935130"/>
              </a:tblGrid>
              <a:tr h="536891">
                <a:tc>
                  <a:txBody>
                    <a:bodyPr/>
                    <a:lstStyle/>
                    <a:p>
                      <a:pPr algn="l"/>
                      <a:r>
                        <a:rPr lang="en-US" altLang="ja-JP" sz="2400" b="1" dirty="0" smtClean="0">
                          <a:solidFill>
                            <a:srgbClr val="0000FF"/>
                          </a:solidFill>
                        </a:rPr>
                        <a:t> →</a:t>
                      </a:r>
                      <a:r>
                        <a:rPr lang="ja-JP" altLang="en-US" sz="2400" b="1" dirty="0" smtClean="0">
                          <a:solidFill>
                            <a:srgbClr val="0000FF"/>
                          </a:solidFill>
                        </a:rPr>
                        <a:t>あ</a:t>
                      </a:r>
                      <a:r>
                        <a:rPr lang="en-US" altLang="ja-JP" sz="2400" b="1" dirty="0" smtClean="0">
                          <a:solidFill>
                            <a:srgbClr val="0000FF"/>
                          </a:solidFill>
                        </a:rPr>
                        <a:t>s</a:t>
                      </a:r>
                      <a:r>
                        <a:rPr lang="en-US" altLang="ja-JP" sz="24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t">
                        <a:buNone/>
                      </a:pPr>
                      <a:r>
                        <a:rPr lang="ja-JP" altLang="en-US" sz="2400" b="1" dirty="0" smtClean="0">
                          <a:solidFill>
                            <a:srgbClr val="0000FF"/>
                          </a:solidFill>
                        </a:rPr>
                        <a:t>＋ないでください。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09602">
                <a:tc>
                  <a:txBody>
                    <a:bodyPr/>
                    <a:lstStyle/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あう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かく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さす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たつ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しぬ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あそぶ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よむ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わかる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あわない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かかない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ささない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たたない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しなない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あそばない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よまない</a:t>
                      </a:r>
                    </a:p>
                    <a:p>
                      <a:pPr algn="l"/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わからない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617819"/>
              </p:ext>
            </p:extLst>
          </p:nvPr>
        </p:nvGraphicFramePr>
        <p:xfrm>
          <a:off x="4648201" y="2251123"/>
          <a:ext cx="4038600" cy="49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490625">
                <a:tc>
                  <a:txBody>
                    <a:bodyPr/>
                    <a:lstStyle/>
                    <a:p>
                      <a:pPr marL="0" indent="0" fontAlgn="t">
                        <a:buNone/>
                      </a:pPr>
                      <a:r>
                        <a:rPr lang="en-US" altLang="ja-JP" sz="2400" b="1" dirty="0" smtClean="0">
                          <a:solidFill>
                            <a:srgbClr val="0000FF"/>
                          </a:solidFill>
                        </a:rPr>
                        <a:t>→</a:t>
                      </a:r>
                      <a:r>
                        <a:rPr lang="ja-JP" altLang="en-US" sz="2400" b="1" dirty="0" smtClean="0">
                          <a:solidFill>
                            <a:srgbClr val="0000FF"/>
                          </a:solidFill>
                        </a:rPr>
                        <a:t>　</a:t>
                      </a:r>
                      <a:r>
                        <a:rPr lang="ja-JP" altLang="en-US" sz="24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る</a:t>
                      </a:r>
                      <a:r>
                        <a:rPr lang="ja-JP" altLang="en-US" sz="2400" b="1" dirty="0" smtClean="0">
                          <a:solidFill>
                            <a:srgbClr val="0000FF"/>
                          </a:solidFill>
                        </a:rPr>
                        <a:t>＋ないでください。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787408"/>
              </p:ext>
            </p:extLst>
          </p:nvPr>
        </p:nvGraphicFramePr>
        <p:xfrm>
          <a:off x="4590043" y="3392951"/>
          <a:ext cx="4096757" cy="58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6757"/>
              </a:tblGrid>
              <a:tr h="589812">
                <a:tc>
                  <a:txBody>
                    <a:bodyPr/>
                    <a:lstStyle/>
                    <a:p>
                      <a:r>
                        <a:rPr lang="en-US" altLang="ja-JP" sz="2400" dirty="0" smtClean="0">
                          <a:solidFill>
                            <a:srgbClr val="0000FF"/>
                          </a:solidFill>
                        </a:rPr>
                        <a:t>→</a:t>
                      </a:r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　し＋ないでください。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219101"/>
              </p:ext>
            </p:extLst>
          </p:nvPr>
        </p:nvGraphicFramePr>
        <p:xfrm>
          <a:off x="4628534" y="4831411"/>
          <a:ext cx="429173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957"/>
                <a:gridCol w="3461781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くる</a:t>
                      </a:r>
                    </a:p>
                    <a:p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帰る</a:t>
                      </a:r>
                    </a:p>
                    <a:p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切る</a:t>
                      </a:r>
                    </a:p>
                    <a:p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入る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こないでください。</a:t>
                      </a:r>
                    </a:p>
                    <a:p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かえらないでください。</a:t>
                      </a:r>
                    </a:p>
                    <a:p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きらないでください。</a:t>
                      </a:r>
                    </a:p>
                    <a:p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はいらないでください。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54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6C5EF"/>
          </a:solidFill>
        </p:spPr>
        <p:txBody>
          <a:bodyPr/>
          <a:lstStyle/>
          <a:p>
            <a:pPr algn="l"/>
            <a:r>
              <a:rPr lang="en-US" altLang="ja-JP" sz="4400" b="1" dirty="0" smtClean="0">
                <a:solidFill>
                  <a:srgbClr val="0000FF"/>
                </a:solidFill>
              </a:rPr>
              <a:t/>
            </a:r>
            <a:br>
              <a:rPr lang="en-US" altLang="ja-JP" sz="4400" b="1" dirty="0" smtClean="0">
                <a:solidFill>
                  <a:srgbClr val="0000FF"/>
                </a:solidFill>
              </a:rPr>
            </a:br>
            <a:r>
              <a:rPr lang="en-US" altLang="ja-JP" sz="4400" b="1" dirty="0" smtClean="0">
                <a:solidFill>
                  <a:srgbClr val="0000FF"/>
                </a:solidFill>
              </a:rPr>
              <a:t/>
            </a:r>
            <a:br>
              <a:rPr lang="en-US" altLang="ja-JP" sz="4400" b="1" dirty="0" smtClean="0">
                <a:solidFill>
                  <a:srgbClr val="0000FF"/>
                </a:solidFill>
              </a:rPr>
            </a:br>
            <a:r>
              <a:rPr lang="en-US" altLang="ja-JP" sz="4400" b="1" dirty="0" smtClean="0">
                <a:solidFill>
                  <a:srgbClr val="0000FF"/>
                </a:solidFill>
              </a:rPr>
              <a:t/>
            </a:r>
            <a:br>
              <a:rPr lang="en-US" altLang="ja-JP" sz="4400" b="1" dirty="0" smtClean="0">
                <a:solidFill>
                  <a:srgbClr val="0000FF"/>
                </a:solidFill>
              </a:rPr>
            </a:br>
            <a:r>
              <a:rPr lang="en-US" altLang="ja-JP" sz="4400" b="1" dirty="0" smtClean="0">
                <a:solidFill>
                  <a:srgbClr val="0000FF"/>
                </a:solidFill>
              </a:rPr>
              <a:t/>
            </a:r>
            <a:br>
              <a:rPr lang="en-US" altLang="ja-JP" sz="4400" b="1" dirty="0" smtClean="0">
                <a:solidFill>
                  <a:srgbClr val="0000FF"/>
                </a:solidFill>
              </a:rPr>
            </a:br>
            <a:r>
              <a:rPr lang="en-US" altLang="ja-JP" sz="4400" b="1" dirty="0" smtClean="0">
                <a:solidFill>
                  <a:srgbClr val="0000FF"/>
                </a:solidFill>
              </a:rPr>
              <a:t/>
            </a:r>
            <a:br>
              <a:rPr lang="en-US" altLang="ja-JP" sz="4400" b="1" dirty="0" smtClean="0">
                <a:solidFill>
                  <a:srgbClr val="0000FF"/>
                </a:solidFill>
              </a:rPr>
            </a:br>
            <a:r>
              <a:rPr lang="ja-JP" altLang="en-US" sz="4000" b="1" smtClean="0">
                <a:solidFill>
                  <a:srgbClr val="0000FF"/>
                </a:solidFill>
              </a:rPr>
              <a:t>「</a:t>
            </a:r>
            <a:r>
              <a:rPr lang="en-US" altLang="ja-JP" sz="4000" b="1" dirty="0" smtClean="0">
                <a:solidFill>
                  <a:srgbClr val="0000FF"/>
                </a:solidFill>
              </a:rPr>
              <a:t>〜</a:t>
            </a:r>
            <a:r>
              <a:rPr lang="ja-JP" altLang="en-US" sz="4000" b="1" dirty="0">
                <a:solidFill>
                  <a:srgbClr val="0000FF"/>
                </a:solidFill>
              </a:rPr>
              <a:t>を</a:t>
            </a:r>
            <a:r>
              <a:rPr lang="ja-JP" altLang="en-US" sz="4000" b="1" dirty="0" smtClean="0">
                <a:solidFill>
                  <a:srgbClr val="0000FF"/>
                </a:solidFill>
              </a:rPr>
              <a:t>しなくてはいけません。</a:t>
            </a:r>
            <a:r>
              <a:rPr lang="ja-JP" altLang="en-US" sz="4000" b="1" dirty="0">
                <a:solidFill>
                  <a:srgbClr val="0000FF"/>
                </a:solidFill>
              </a:rPr>
              <a:t>」</a:t>
            </a:r>
            <a:br>
              <a:rPr lang="ja-JP" altLang="en-US" sz="4000" b="1" dirty="0">
                <a:solidFill>
                  <a:srgbClr val="0000FF"/>
                </a:solidFill>
              </a:rPr>
            </a:br>
            <a:r>
              <a:rPr lang="ja-JP" altLang="en-US" dirty="0"/>
              <a:t>　　　　</a:t>
            </a:r>
            <a:r>
              <a:rPr lang="ja-JP" altLang="en-US" sz="3600" dirty="0">
                <a:solidFill>
                  <a:schemeClr val="bg1"/>
                </a:solidFill>
              </a:rPr>
              <a:t>　</a:t>
            </a:r>
            <a:r>
              <a:rPr lang="ja-JP" altLang="en-US" sz="3600" dirty="0" smtClean="0">
                <a:solidFill>
                  <a:schemeClr val="bg1"/>
                </a:solidFill>
              </a:rPr>
              <a:t>　　</a:t>
            </a:r>
            <a:r>
              <a:rPr lang="ja-JP" altLang="en-US" sz="3200" dirty="0" smtClean="0">
                <a:solidFill>
                  <a:schemeClr val="bg1"/>
                </a:solidFill>
              </a:rPr>
              <a:t>　</a:t>
            </a:r>
            <a:r>
              <a:rPr lang="en-US" altLang="ja-JP" sz="3200" dirty="0" smtClean="0">
                <a:solidFill>
                  <a:schemeClr val="bg1"/>
                </a:solidFill>
              </a:rPr>
              <a:t>Have t</a:t>
            </a:r>
            <a:r>
              <a:rPr lang="en-US" sz="3200" dirty="0" smtClean="0">
                <a:solidFill>
                  <a:schemeClr val="bg1"/>
                </a:solidFill>
              </a:rPr>
              <a:t>o  </a:t>
            </a:r>
            <a:r>
              <a:rPr lang="en-US" sz="3200" dirty="0">
                <a:solidFill>
                  <a:schemeClr val="bg1"/>
                </a:solidFill>
              </a:rPr>
              <a:t>do…</a:t>
            </a:r>
            <a:r>
              <a:rPr lang="en-US" sz="3200" dirty="0" smtClean="0">
                <a:solidFill>
                  <a:schemeClr val="bg1"/>
                </a:solidFill>
              </a:rPr>
              <a:t>… 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329199"/>
              </p:ext>
            </p:extLst>
          </p:nvPr>
        </p:nvGraphicFramePr>
        <p:xfrm>
          <a:off x="481377" y="1962520"/>
          <a:ext cx="8229600" cy="18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33400">
                <a:tc>
                  <a:txBody>
                    <a:bodyPr/>
                    <a:lstStyle/>
                    <a:p>
                      <a:r>
                        <a:rPr lang="en-US" altLang="ja-JP" sz="2400" dirty="0" smtClean="0">
                          <a:solidFill>
                            <a:srgbClr val="0000FF"/>
                          </a:solidFill>
                        </a:rPr>
                        <a:t>〜</a:t>
                      </a:r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をしなく</a:t>
                      </a:r>
                      <a:r>
                        <a:rPr lang="ja-JP" altLang="en-US" sz="2400" u="sng" dirty="0" smtClean="0">
                          <a:solidFill>
                            <a:srgbClr val="0000FF"/>
                          </a:solidFill>
                        </a:rPr>
                        <a:t>ては</a:t>
                      </a:r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いけません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dirty="0" smtClean="0">
                          <a:solidFill>
                            <a:srgbClr val="0000FF"/>
                          </a:solidFill>
                        </a:rPr>
                        <a:t>〜</a:t>
                      </a:r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しなく</a:t>
                      </a:r>
                      <a:r>
                        <a:rPr lang="ja-JP" altLang="en-US" sz="2400" u="sng" dirty="0" smtClean="0">
                          <a:solidFill>
                            <a:srgbClr val="0000FF"/>
                          </a:solidFill>
                        </a:rPr>
                        <a:t>ちゃ</a:t>
                      </a:r>
                      <a:r>
                        <a:rPr lang="ja-JP" altLang="en-US" sz="2400" dirty="0" smtClean="0">
                          <a:solidFill>
                            <a:srgbClr val="0000FF"/>
                          </a:solidFill>
                        </a:rPr>
                        <a:t>いけません。</a:t>
                      </a:r>
                      <a:endParaRPr 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933400">
                <a:tc>
                  <a:txBody>
                    <a:bodyPr/>
                    <a:lstStyle/>
                    <a:p>
                      <a:r>
                        <a:rPr lang="en-US" altLang="ja-JP" sz="2400" b="1" dirty="0" smtClean="0">
                          <a:solidFill>
                            <a:srgbClr val="0000FF"/>
                          </a:solidFill>
                        </a:rPr>
                        <a:t>〜</a:t>
                      </a:r>
                      <a:r>
                        <a:rPr lang="ja-JP" altLang="en-US" sz="2400" b="1" dirty="0" smtClean="0">
                          <a:solidFill>
                            <a:srgbClr val="0000FF"/>
                          </a:solidFill>
                        </a:rPr>
                        <a:t>をしな</a:t>
                      </a:r>
                      <a:r>
                        <a:rPr lang="ja-JP" altLang="en-US" sz="2400" b="1" u="sng" dirty="0" smtClean="0">
                          <a:solidFill>
                            <a:srgbClr val="0000FF"/>
                          </a:solidFill>
                        </a:rPr>
                        <a:t>ければ</a:t>
                      </a:r>
                      <a:r>
                        <a:rPr lang="ja-JP" altLang="en-US" sz="2400" b="1" dirty="0" smtClean="0">
                          <a:solidFill>
                            <a:srgbClr val="0000FF"/>
                          </a:solidFill>
                        </a:rPr>
                        <a:t>いけません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400" b="1" dirty="0" smtClean="0">
                          <a:solidFill>
                            <a:srgbClr val="0000FF"/>
                          </a:solidFill>
                        </a:rPr>
                        <a:t>〜</a:t>
                      </a:r>
                      <a:r>
                        <a:rPr lang="ja-JP" altLang="en-US" sz="2400" b="1" dirty="0" smtClean="0">
                          <a:solidFill>
                            <a:srgbClr val="0000FF"/>
                          </a:solidFill>
                        </a:rPr>
                        <a:t>をしな</a:t>
                      </a:r>
                      <a:r>
                        <a:rPr lang="ja-JP" altLang="en-US" sz="2400" b="1" u="sng" dirty="0" smtClean="0">
                          <a:solidFill>
                            <a:srgbClr val="0000FF"/>
                          </a:solidFill>
                        </a:rPr>
                        <a:t>きゃ</a:t>
                      </a:r>
                      <a:r>
                        <a:rPr lang="ja-JP" altLang="en-US" sz="2400" b="1" dirty="0" smtClean="0">
                          <a:solidFill>
                            <a:srgbClr val="0000FF"/>
                          </a:solidFill>
                        </a:rPr>
                        <a:t>いけません。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96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321040" cy="83761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Conjugation: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221921"/>
            <a:ext cx="4038600" cy="5044814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0000FF"/>
                </a:solidFill>
              </a:rPr>
              <a:t>る</a:t>
            </a:r>
            <a:r>
              <a:rPr lang="en-US" altLang="ja-JP" dirty="0" smtClean="0">
                <a:solidFill>
                  <a:srgbClr val="0000FF"/>
                </a:solidFill>
              </a:rPr>
              <a:t>_verb: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>
                <a:solidFill>
                  <a:srgbClr val="0000FF"/>
                </a:solidFill>
              </a:rPr>
              <a:t>する</a:t>
            </a:r>
            <a:r>
              <a:rPr lang="en-US" altLang="ja-JP" dirty="0" smtClean="0">
                <a:solidFill>
                  <a:srgbClr val="0000FF"/>
                </a:solidFill>
              </a:rPr>
              <a:t>_verb:</a:t>
            </a:r>
          </a:p>
          <a:p>
            <a:endParaRPr lang="en-US" altLang="ja-JP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 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Irregular verb: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47776" y="1221921"/>
            <a:ext cx="4041648" cy="4526280"/>
          </a:xfrm>
        </p:spPr>
        <p:txBody>
          <a:bodyPr/>
          <a:lstStyle/>
          <a:p>
            <a:r>
              <a:rPr lang="ja-JP" altLang="en-US" dirty="0">
                <a:solidFill>
                  <a:srgbClr val="0000FF"/>
                </a:solidFill>
              </a:rPr>
              <a:t>う</a:t>
            </a:r>
            <a:r>
              <a:rPr lang="en-US" altLang="ja-JP" dirty="0">
                <a:solidFill>
                  <a:srgbClr val="0000FF"/>
                </a:solidFill>
              </a:rPr>
              <a:t>_verb: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437374"/>
              </p:ext>
            </p:extLst>
          </p:nvPr>
        </p:nvGraphicFramePr>
        <p:xfrm>
          <a:off x="645941" y="1887021"/>
          <a:ext cx="3515840" cy="3931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8586"/>
                <a:gridCol w="871880"/>
                <a:gridCol w="2175374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う</a:t>
                      </a:r>
                    </a:p>
                    <a:p>
                      <a:r>
                        <a:rPr lang="ja-JP" altLang="en-US" b="1" dirty="0" smtClean="0"/>
                        <a:t>つ</a:t>
                      </a:r>
                    </a:p>
                    <a:p>
                      <a:r>
                        <a:rPr lang="ja-JP" altLang="en-US" b="1" dirty="0" smtClean="0"/>
                        <a:t>る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altLang="ja-JP" b="1" dirty="0" smtClean="0"/>
                    </a:p>
                    <a:p>
                      <a:r>
                        <a:rPr lang="ja-JP" altLang="en-US" b="1" dirty="0" smtClean="0"/>
                        <a:t>って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あう　 あって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まつ　 まって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うる 　うって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む</a:t>
                      </a:r>
                    </a:p>
                    <a:p>
                      <a:r>
                        <a:rPr lang="ja-JP" altLang="en-US" b="1" dirty="0" smtClean="0"/>
                        <a:t>ぶ</a:t>
                      </a:r>
                    </a:p>
                    <a:p>
                      <a:r>
                        <a:rPr lang="ja-JP" altLang="en-US" b="1" dirty="0" smtClean="0"/>
                        <a:t>ぬ</a:t>
                      </a:r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ja-JP" altLang="en-US" b="1" dirty="0" smtClean="0"/>
                        <a:t>んで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のむ　 のんで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とぶ　 とんで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しぬ 　しんで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く</a:t>
                      </a:r>
                    </a:p>
                    <a:p>
                      <a:r>
                        <a:rPr lang="ja-JP" altLang="en-US" b="1" dirty="0" smtClean="0"/>
                        <a:t>ぐ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いて</a:t>
                      </a:r>
                    </a:p>
                    <a:p>
                      <a:r>
                        <a:rPr lang="ja-JP" altLang="en-US" b="1" dirty="0" smtClean="0"/>
                        <a:t>いで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かく　  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かいて</a:t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およぐ　 およいで</a:t>
                      </a:r>
                    </a:p>
                    <a:p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す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して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はなす 　はなして</a:t>
                      </a:r>
                    </a:p>
                    <a:p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04558"/>
              </p:ext>
            </p:extLst>
          </p:nvPr>
        </p:nvGraphicFramePr>
        <p:xfrm>
          <a:off x="4858954" y="1887021"/>
          <a:ext cx="3421062" cy="64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48502"/>
                <a:gridCol w="459395"/>
                <a:gridCol w="2513165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る</a:t>
                      </a:r>
                      <a:endParaRPr lang="en-US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て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みる　　　みて</a:t>
                      </a:r>
                    </a:p>
                    <a:p>
                      <a:r>
                        <a:rPr lang="ja-JP" altLang="en-US" dirty="0" smtClean="0"/>
                        <a:t>たべる　　たべて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950503"/>
              </p:ext>
            </p:extLst>
          </p:nvPr>
        </p:nvGraphicFramePr>
        <p:xfrm>
          <a:off x="4845442" y="3531576"/>
          <a:ext cx="3421062" cy="64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32246"/>
                <a:gridCol w="702605"/>
                <a:gridCol w="1986211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する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して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べんきょうする　</a:t>
                      </a:r>
                    </a:p>
                    <a:p>
                      <a:r>
                        <a:rPr lang="ja-JP" altLang="en-US" dirty="0" smtClean="0"/>
                        <a:t>べんきょうして</a:t>
                      </a:r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712104"/>
              </p:ext>
            </p:extLst>
          </p:nvPr>
        </p:nvGraphicFramePr>
        <p:xfrm>
          <a:off x="5021094" y="5377361"/>
          <a:ext cx="2642820" cy="741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75470"/>
                <a:gridCol w="1567350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くる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きて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かえる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かえって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72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321040" cy="83761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ja-JP" altLang="en-US" sz="4000" b="1" dirty="0" smtClean="0">
                <a:solidFill>
                  <a:srgbClr val="0000FF"/>
                </a:solidFill>
              </a:rPr>
              <a:t>「</a:t>
            </a:r>
            <a:r>
              <a:rPr lang="en-US" altLang="ja-JP" sz="4000" dirty="0" smtClean="0">
                <a:solidFill>
                  <a:srgbClr val="7F7F7F"/>
                </a:solidFill>
              </a:rPr>
              <a:t>〜〜</a:t>
            </a:r>
            <a:r>
              <a:rPr lang="ja-JP" altLang="en-US" sz="4000" b="1" dirty="0" smtClean="0">
                <a:solidFill>
                  <a:srgbClr val="0000FF"/>
                </a:solidFill>
              </a:rPr>
              <a:t>てください。」</a:t>
            </a:r>
            <a:r>
              <a:rPr lang="en-US" sz="2400" dirty="0" smtClean="0"/>
              <a:t>Requests (=Please… ):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221921"/>
            <a:ext cx="4038600" cy="5044814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0000FF"/>
                </a:solidFill>
              </a:rPr>
              <a:t>る</a:t>
            </a:r>
            <a:r>
              <a:rPr lang="en-US" altLang="ja-JP" dirty="0" smtClean="0">
                <a:solidFill>
                  <a:srgbClr val="0000FF"/>
                </a:solidFill>
              </a:rPr>
              <a:t>_verb: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>
                <a:solidFill>
                  <a:srgbClr val="0000FF"/>
                </a:solidFill>
              </a:rPr>
              <a:t>する</a:t>
            </a:r>
            <a:r>
              <a:rPr lang="en-US" altLang="ja-JP" dirty="0" smtClean="0">
                <a:solidFill>
                  <a:srgbClr val="0000FF"/>
                </a:solidFill>
              </a:rPr>
              <a:t>_verb:</a:t>
            </a:r>
          </a:p>
          <a:p>
            <a:endParaRPr lang="en-US" altLang="ja-JP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 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Irregular verb: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47776" y="1221921"/>
            <a:ext cx="4041648" cy="4526280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00FF"/>
                </a:solidFill>
              </a:rPr>
              <a:t>う</a:t>
            </a:r>
            <a:r>
              <a:rPr lang="en-US" altLang="ja-JP" dirty="0" smtClean="0">
                <a:solidFill>
                  <a:srgbClr val="0000FF"/>
                </a:solidFill>
              </a:rPr>
              <a:t>_verb</a:t>
            </a:r>
            <a:r>
              <a:rPr lang="en-US" altLang="ja-JP" dirty="0">
                <a:solidFill>
                  <a:srgbClr val="0000FF"/>
                </a:solidFill>
              </a:rPr>
              <a:t>:</a:t>
            </a:r>
          </a:p>
          <a:p>
            <a:pPr marL="0" indent="0">
              <a:buNone/>
            </a:pPr>
            <a:endParaRPr lang="en-US" altLang="ja-JP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218941"/>
              </p:ext>
            </p:extLst>
          </p:nvPr>
        </p:nvGraphicFramePr>
        <p:xfrm>
          <a:off x="447776" y="1887021"/>
          <a:ext cx="3827354" cy="39319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78317"/>
                <a:gridCol w="3149037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う</a:t>
                      </a:r>
                    </a:p>
                    <a:p>
                      <a:r>
                        <a:rPr lang="ja-JP" altLang="en-US" b="1" dirty="0" smtClean="0"/>
                        <a:t>つ</a:t>
                      </a:r>
                    </a:p>
                    <a:p>
                      <a:r>
                        <a:rPr lang="ja-JP" altLang="en-US" b="1" dirty="0" smtClean="0"/>
                        <a:t>る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あう　 あっ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まつ　 まっ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/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うる 　うっ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/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む</a:t>
                      </a:r>
                    </a:p>
                    <a:p>
                      <a:r>
                        <a:rPr lang="ja-JP" altLang="en-US" b="1" dirty="0" smtClean="0"/>
                        <a:t>ぶ</a:t>
                      </a:r>
                    </a:p>
                    <a:p>
                      <a:r>
                        <a:rPr lang="ja-JP" altLang="en-US" b="1" dirty="0" smtClean="0"/>
                        <a:t>ぬ</a:t>
                      </a:r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のむ</a:t>
                      </a:r>
                      <a:r>
                        <a:rPr lang="ja-JP" alt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　　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のん</a:t>
                      </a:r>
                      <a:r>
                        <a:rPr lang="en-US" sz="1800" b="0" kern="1200" dirty="0" smtClean="0">
                          <a:solidFill>
                            <a:srgbClr val="0000FF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で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ください。</a:t>
                      </a:r>
                    </a:p>
                    <a:p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とぶ　 とん</a:t>
                      </a:r>
                      <a:r>
                        <a:rPr lang="en-US" sz="1800" b="0" kern="1200" dirty="0" smtClean="0">
                          <a:solidFill>
                            <a:srgbClr val="0000FF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で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ください。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/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しぬ 　しん</a:t>
                      </a:r>
                      <a:r>
                        <a:rPr lang="en-US" sz="1800" b="0" kern="1200" dirty="0" smtClean="0">
                          <a:solidFill>
                            <a:srgbClr val="0000FF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で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ください。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/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く</a:t>
                      </a:r>
                    </a:p>
                    <a:p>
                      <a:r>
                        <a:rPr lang="ja-JP" altLang="en-US" b="1" dirty="0" smtClean="0"/>
                        <a:t>ぐ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かく　  かい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/>
                      </a:r>
                      <a:b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</a:b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およぐ　およい</a:t>
                      </a:r>
                      <a:r>
                        <a:rPr lang="en-US" sz="1800" b="0" kern="1200" dirty="0" smtClean="0">
                          <a:solidFill>
                            <a:srgbClr val="0000FF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で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ください。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  <a:p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b="1" dirty="0" smtClean="0"/>
                        <a:t>す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はなす はなし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effectLst/>
                        <a:latin typeface="ＭＳ 明朝"/>
                        <a:ea typeface="ＭＳ 明朝"/>
                        <a:cs typeface="ＭＳ 明朝"/>
                      </a:endParaRPr>
                    </a:p>
                    <a:p>
                      <a:endParaRPr lang="en-US" b="0" dirty="0">
                        <a:latin typeface="ＭＳ 明朝"/>
                        <a:ea typeface="ＭＳ 明朝"/>
                        <a:cs typeface="ＭＳ 明朝"/>
                      </a:endParaRPr>
                    </a:p>
                  </a:txBody>
                  <a:tcPr>
                    <a:lnL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FC5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0537"/>
              </p:ext>
            </p:extLst>
          </p:nvPr>
        </p:nvGraphicFramePr>
        <p:xfrm>
          <a:off x="5021094" y="1887021"/>
          <a:ext cx="3313826" cy="64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1831"/>
                <a:gridCol w="2811995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る</a:t>
                      </a:r>
                      <a:endParaRPr lang="en-US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みる　　み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endParaRPr lang="ja-JP" altLang="en-US" dirty="0" smtClean="0"/>
                    </a:p>
                    <a:p>
                      <a:r>
                        <a:rPr lang="ja-JP" altLang="en-US" dirty="0" smtClean="0"/>
                        <a:t>たべる　たべ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642122"/>
              </p:ext>
            </p:extLst>
          </p:nvPr>
        </p:nvGraphicFramePr>
        <p:xfrm>
          <a:off x="5021094" y="3531576"/>
          <a:ext cx="3545284" cy="64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68488"/>
                <a:gridCol w="2876796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する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べんきょうし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</a:p>
                    <a:p>
                      <a:r>
                        <a:rPr lang="ja-JP" altLang="en-US" dirty="0" smtClean="0">
                          <a:solidFill>
                            <a:schemeClr val="tx1"/>
                          </a:solidFill>
                        </a:rPr>
                        <a:t>テニス</a:t>
                      </a:r>
                      <a:r>
                        <a:rPr lang="ja-JP" altLang="en-US" dirty="0" smtClean="0">
                          <a:solidFill>
                            <a:srgbClr val="FF0000"/>
                          </a:solidFill>
                        </a:rPr>
                        <a:t>を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してください。</a:t>
                      </a:r>
                      <a:endParaRPr lang="ja-JP" altLang="en-US" dirty="0" smtClean="0"/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608769"/>
              </p:ext>
            </p:extLst>
          </p:nvPr>
        </p:nvGraphicFramePr>
        <p:xfrm>
          <a:off x="5021094" y="5377361"/>
          <a:ext cx="3545284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18608"/>
                <a:gridCol w="2526676"/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くる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き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かえる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かえっ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いく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いっ</a:t>
                      </a:r>
                      <a:r>
                        <a:rPr lang="ja-JP" altLang="en-US" dirty="0" smtClean="0">
                          <a:solidFill>
                            <a:srgbClr val="0000FF"/>
                          </a:solidFill>
                        </a:rPr>
                        <a:t>てください。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80BD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1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321040" cy="14320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ja-JP" altLang="en-US" sz="4000" b="1" dirty="0" smtClean="0">
                <a:solidFill>
                  <a:srgbClr val="0000FF"/>
                </a:solidFill>
              </a:rPr>
              <a:t>「</a:t>
            </a:r>
            <a:r>
              <a:rPr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〜〜</a:t>
            </a:r>
            <a:r>
              <a:rPr lang="ja-JP" altLang="en-US" sz="4000" b="1" dirty="0">
                <a:solidFill>
                  <a:srgbClr val="0000FF"/>
                </a:solidFill>
              </a:rPr>
              <a:t>て、</a:t>
            </a:r>
            <a:r>
              <a:rPr lang="en-US" altLang="ja-JP" sz="4000" b="1" dirty="0">
                <a:solidFill>
                  <a:srgbClr val="7F7F7F"/>
                </a:solidFill>
              </a:rPr>
              <a:t>〜〜</a:t>
            </a:r>
            <a:r>
              <a:rPr lang="ja-JP" altLang="en-US" sz="4000" b="1" dirty="0">
                <a:solidFill>
                  <a:srgbClr val="0000FF"/>
                </a:solidFill>
              </a:rPr>
              <a:t>する。</a:t>
            </a:r>
            <a:r>
              <a:rPr lang="ja-JP" altLang="en-US" sz="4000" b="1" dirty="0" smtClean="0">
                <a:solidFill>
                  <a:srgbClr val="0000FF"/>
                </a:solidFill>
              </a:rPr>
              <a:t>」</a:t>
            </a:r>
            <a:r>
              <a:rPr lang="ja-JP" altLang="en-US" sz="2400" dirty="0" smtClean="0">
                <a:solidFill>
                  <a:srgbClr val="0000FF"/>
                </a:solidFill>
              </a:rPr>
              <a:t/>
            </a:r>
            <a:br>
              <a:rPr lang="ja-JP" altLang="en-US" sz="2400" dirty="0" smtClean="0">
                <a:solidFill>
                  <a:srgbClr val="0000FF"/>
                </a:solidFill>
              </a:rPr>
            </a:br>
            <a:r>
              <a:rPr lang="ja-JP" altLang="en-US" sz="2400" dirty="0" smtClean="0">
                <a:solidFill>
                  <a:srgbClr val="0000FF"/>
                </a:solidFill>
              </a:rPr>
              <a:t>　　　　　　　　　　</a:t>
            </a:r>
            <a:r>
              <a:rPr lang="en-US" altLang="ja-JP" sz="2800" dirty="0" smtClean="0">
                <a:effectLst/>
              </a:rPr>
              <a:t>D</a:t>
            </a:r>
            <a:r>
              <a:rPr lang="en-US" sz="2800" dirty="0" smtClean="0">
                <a:effectLst/>
              </a:rPr>
              <a:t>escribing </a:t>
            </a:r>
            <a:r>
              <a:rPr lang="en-US" sz="2800" dirty="0">
                <a:effectLst/>
              </a:rPr>
              <a:t>2 or more activities </a:t>
            </a:r>
            <a:r>
              <a:rPr lang="en-US" sz="2800" dirty="0"/>
              <a:t>: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47776" y="1887021"/>
            <a:ext cx="8239024" cy="4597766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宿題を</a:t>
            </a:r>
            <a:r>
              <a:rPr lang="ja-JP" altLang="en-US" dirty="0" smtClean="0">
                <a:solidFill>
                  <a:srgbClr val="0000FF"/>
                </a:solidFill>
              </a:rPr>
              <a:t>して</a:t>
            </a:r>
            <a:r>
              <a:rPr lang="ja-JP" altLang="en-US" dirty="0" smtClean="0">
                <a:solidFill>
                  <a:schemeClr val="tx1"/>
                </a:solidFill>
              </a:rPr>
              <a:t>、</a:t>
            </a:r>
            <a:r>
              <a:rPr lang="ja-JP" altLang="en-US" dirty="0" smtClean="0">
                <a:solidFill>
                  <a:srgbClr val="0000FF"/>
                </a:solidFill>
              </a:rPr>
              <a:t>遊びます。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     ( finish homework then play.)</a:t>
            </a:r>
            <a:endParaRPr lang="ja-JP" altLang="en-US" dirty="0" smtClean="0">
              <a:solidFill>
                <a:schemeClr val="tx2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デイズニランドに</a:t>
            </a:r>
            <a:r>
              <a:rPr lang="ja-JP" altLang="en-US" dirty="0" smtClean="0">
                <a:solidFill>
                  <a:srgbClr val="0000FF"/>
                </a:solidFill>
              </a:rPr>
              <a:t>行って，</a:t>
            </a:r>
            <a:r>
              <a:rPr lang="ja-JP" altLang="en-US" dirty="0" smtClean="0">
                <a:solidFill>
                  <a:schemeClr val="tx1"/>
                </a:solidFill>
              </a:rPr>
              <a:t>ミキマウスに</a:t>
            </a:r>
            <a:r>
              <a:rPr lang="ja-JP" altLang="en-US" dirty="0" smtClean="0">
                <a:solidFill>
                  <a:srgbClr val="0000FF"/>
                </a:solidFill>
              </a:rPr>
              <a:t>会いました。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  </a:t>
            </a:r>
            <a:r>
              <a:rPr lang="en-US" altLang="ja-JP" dirty="0" smtClean="0">
                <a:solidFill>
                  <a:srgbClr val="318FC5"/>
                </a:solidFill>
              </a:rPr>
              <a:t>(</a:t>
            </a:r>
            <a:r>
              <a:rPr lang="en-US" altLang="ja-JP" dirty="0">
                <a:solidFill>
                  <a:srgbClr val="318FC5"/>
                </a:solidFill>
              </a:rPr>
              <a:t> </a:t>
            </a:r>
            <a:r>
              <a:rPr lang="en-US" altLang="ja-JP" dirty="0" smtClean="0">
                <a:solidFill>
                  <a:srgbClr val="318FC5"/>
                </a:solidFill>
              </a:rPr>
              <a:t>I went to Disneyland and saw Mickey Mouse .)</a:t>
            </a:r>
            <a:endParaRPr lang="ja-JP" altLang="en-US" dirty="0">
              <a:solidFill>
                <a:srgbClr val="318FC5"/>
              </a:solidFill>
            </a:endParaRPr>
          </a:p>
          <a:p>
            <a:pPr marL="0" indent="0">
              <a:buNone/>
            </a:pPr>
            <a:endParaRPr lang="ja-JP" altLang="en-US" dirty="0" smtClean="0">
              <a:solidFill>
                <a:srgbClr val="318FC5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練習（れんしゅう）：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321040" cy="83761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Conjugation: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47776" y="121591"/>
            <a:ext cx="8330464" cy="8376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lt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ja-JP" altLang="en-US" sz="4000" b="1" dirty="0" smtClean="0">
                <a:solidFill>
                  <a:srgbClr val="0000FF"/>
                </a:solidFill>
              </a:rPr>
              <a:t>「</a:t>
            </a:r>
            <a:r>
              <a:rPr lang="en-US" altLang="ja-JP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〜〜</a:t>
            </a:r>
            <a:r>
              <a:rPr lang="ja-JP" altLang="en-US" sz="4000" b="1" dirty="0" smtClean="0">
                <a:solidFill>
                  <a:srgbClr val="0000FF"/>
                </a:solidFill>
              </a:rPr>
              <a:t>てもいいです。」</a:t>
            </a:r>
            <a:r>
              <a:rPr lang="ja-JP" altLang="en-US" sz="2400" dirty="0" smtClean="0">
                <a:solidFill>
                  <a:srgbClr val="0000FF"/>
                </a:solidFill>
              </a:rPr>
              <a:t>　</a:t>
            </a:r>
            <a:r>
              <a:rPr lang="en-US" sz="2800" b="1" dirty="0" smtClean="0">
                <a:effectLst/>
              </a:rPr>
              <a:t>Permission 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3" name="Content Placeholder 8"/>
          <p:cNvSpPr>
            <a:spLocks noGrp="1"/>
          </p:cNvSpPr>
          <p:nvPr>
            <p:ph sz="quarter" idx="13"/>
          </p:nvPr>
        </p:nvSpPr>
        <p:spPr>
          <a:xfrm>
            <a:off x="447776" y="1463040"/>
            <a:ext cx="8239024" cy="4597766"/>
          </a:xfrm>
        </p:spPr>
        <p:txBody>
          <a:bodyPr/>
          <a:lstStyle/>
          <a:p>
            <a:r>
              <a:rPr lang="ja-JP" altLang="en-US" smtClean="0">
                <a:solidFill>
                  <a:schemeClr val="tx1"/>
                </a:solidFill>
              </a:rPr>
              <a:t>おかしを</a:t>
            </a:r>
            <a:r>
              <a:rPr lang="ja-JP" altLang="en-US" smtClean="0">
                <a:solidFill>
                  <a:srgbClr val="0070C0"/>
                </a:solidFill>
              </a:rPr>
              <a:t>たべ</a:t>
            </a:r>
            <a:r>
              <a:rPr lang="ja-JP" altLang="en-US" smtClean="0">
                <a:solidFill>
                  <a:srgbClr val="0000FF"/>
                </a:solidFill>
              </a:rPr>
              <a:t>てもいいですか。</a:t>
            </a:r>
            <a:endParaRPr lang="ja-JP" alt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     ( May I eat cookie? )</a:t>
            </a:r>
            <a:endParaRPr lang="ja-JP" altLang="en-US" dirty="0" smtClean="0">
              <a:solidFill>
                <a:schemeClr val="tx2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うん、</a:t>
            </a:r>
            <a:r>
              <a:rPr lang="ja-JP" altLang="en-US" smtClean="0">
                <a:solidFill>
                  <a:srgbClr val="0070C0"/>
                </a:solidFill>
              </a:rPr>
              <a:t>食べてもいいです</a:t>
            </a:r>
            <a:r>
              <a:rPr lang="ja-JP" altLang="en-US" smtClean="0">
                <a:solidFill>
                  <a:schemeClr val="tx1"/>
                </a:solidFill>
              </a:rPr>
              <a:t>よ。どうぞ。</a:t>
            </a:r>
            <a:endParaRPr lang="ja-JP" alt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  </a:t>
            </a:r>
            <a:r>
              <a:rPr lang="en-US" altLang="ja-JP" dirty="0" smtClean="0">
                <a:solidFill>
                  <a:srgbClr val="318FC5"/>
                </a:solidFill>
              </a:rPr>
              <a:t>(</a:t>
            </a:r>
            <a:r>
              <a:rPr lang="en-US" altLang="ja-JP" dirty="0">
                <a:solidFill>
                  <a:srgbClr val="318FC5"/>
                </a:solidFill>
              </a:rPr>
              <a:t> </a:t>
            </a:r>
            <a:r>
              <a:rPr lang="en-US" altLang="ja-JP" dirty="0" smtClean="0">
                <a:solidFill>
                  <a:srgbClr val="318FC5"/>
                </a:solidFill>
              </a:rPr>
              <a:t>Sure, you may. Here please. )</a:t>
            </a:r>
            <a:endParaRPr lang="ja-JP" altLang="en-US" dirty="0">
              <a:solidFill>
                <a:srgbClr val="318FC5"/>
              </a:solidFill>
            </a:endParaRPr>
          </a:p>
          <a:p>
            <a:pPr marL="0" indent="0">
              <a:buNone/>
            </a:pPr>
            <a:endParaRPr lang="ja-JP" altLang="en-US" dirty="0" smtClean="0">
              <a:solidFill>
                <a:srgbClr val="318FC5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練習（れんしゅう）：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321040" cy="83761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Conjugation: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65760" y="121591"/>
            <a:ext cx="8483768" cy="1432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lt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ja-JP" altLang="en-US" sz="4000" b="1" dirty="0" smtClean="0">
                <a:solidFill>
                  <a:srgbClr val="0000FF"/>
                </a:solidFill>
              </a:rPr>
              <a:t>「</a:t>
            </a:r>
            <a:r>
              <a:rPr lang="en-US" altLang="ja-JP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〜〜</a:t>
            </a:r>
            <a:r>
              <a:rPr lang="ja-JP" altLang="en-US" sz="4000" b="1" dirty="0" smtClean="0">
                <a:solidFill>
                  <a:srgbClr val="0000FF"/>
                </a:solidFill>
              </a:rPr>
              <a:t>てはいけません。」</a:t>
            </a:r>
            <a:r>
              <a:rPr lang="ja-JP" altLang="en-US" sz="2400" dirty="0" smtClean="0">
                <a:solidFill>
                  <a:srgbClr val="0000FF"/>
                </a:solidFill>
              </a:rPr>
              <a:t/>
            </a:r>
            <a:br>
              <a:rPr lang="ja-JP" altLang="en-US" sz="2400" dirty="0" smtClean="0">
                <a:solidFill>
                  <a:srgbClr val="0000FF"/>
                </a:solidFill>
              </a:rPr>
            </a:br>
            <a:r>
              <a:rPr lang="ja-JP" altLang="en-US" sz="2400" dirty="0" smtClean="0">
                <a:solidFill>
                  <a:srgbClr val="0000FF"/>
                </a:solidFill>
              </a:rPr>
              <a:t>　　　　　　　　　　　　　　　　　　　</a:t>
            </a:r>
            <a:r>
              <a:rPr lang="en-US" sz="2800" b="1" dirty="0">
                <a:effectLst/>
              </a:rPr>
              <a:t>Prohibition</a:t>
            </a:r>
            <a:r>
              <a:rPr lang="en-US" sz="2800" dirty="0">
                <a:effectLst/>
              </a:rPr>
              <a:t> 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4" name="Content Placeholder 8"/>
          <p:cNvSpPr>
            <a:spLocks noGrp="1"/>
          </p:cNvSpPr>
          <p:nvPr>
            <p:ph sz="quarter" idx="13"/>
          </p:nvPr>
        </p:nvSpPr>
        <p:spPr>
          <a:xfrm>
            <a:off x="447776" y="1898213"/>
            <a:ext cx="8239024" cy="4597766"/>
          </a:xfrm>
        </p:spPr>
        <p:txBody>
          <a:bodyPr/>
          <a:lstStyle/>
          <a:p>
            <a:r>
              <a:rPr lang="ja-JP" altLang="en-US" smtClean="0">
                <a:solidFill>
                  <a:schemeClr val="tx1"/>
                </a:solidFill>
              </a:rPr>
              <a:t>たばこを</a:t>
            </a:r>
            <a:r>
              <a:rPr lang="ja-JP" altLang="en-US" smtClean="0">
                <a:solidFill>
                  <a:srgbClr val="200CB4"/>
                </a:solidFill>
              </a:rPr>
              <a:t>すってもいいですか。</a:t>
            </a:r>
            <a:endParaRPr lang="ja-JP" altLang="en-US" dirty="0" smtClean="0">
              <a:solidFill>
                <a:srgbClr val="200CB4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     ( Can I  smoke cigarette?  )</a:t>
            </a:r>
            <a:endParaRPr lang="ja-JP" altLang="en-US" dirty="0" smtClean="0">
              <a:solidFill>
                <a:schemeClr val="tx2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いいえ、</a:t>
            </a:r>
            <a:r>
              <a:rPr lang="ja-JP" altLang="en-US" smtClean="0">
                <a:solidFill>
                  <a:srgbClr val="2A10EA"/>
                </a:solidFill>
              </a:rPr>
              <a:t>すってはいけません。</a:t>
            </a:r>
            <a:endParaRPr lang="ja-JP" altLang="en-US" dirty="0" smtClean="0">
              <a:solidFill>
                <a:srgbClr val="2A10EA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  </a:t>
            </a:r>
            <a:r>
              <a:rPr lang="en-US" altLang="ja-JP" dirty="0" smtClean="0">
                <a:solidFill>
                  <a:srgbClr val="318FC5"/>
                </a:solidFill>
              </a:rPr>
              <a:t>(</a:t>
            </a:r>
            <a:r>
              <a:rPr lang="en-US" altLang="ja-JP" dirty="0">
                <a:solidFill>
                  <a:srgbClr val="318FC5"/>
                </a:solidFill>
              </a:rPr>
              <a:t> </a:t>
            </a:r>
            <a:r>
              <a:rPr lang="en-US" altLang="ja-JP" dirty="0" smtClean="0">
                <a:solidFill>
                  <a:srgbClr val="318FC5"/>
                </a:solidFill>
              </a:rPr>
              <a:t>No, you can’t. )</a:t>
            </a:r>
            <a:r>
              <a:rPr lang="ja-JP" altLang="en-US" smtClean="0">
                <a:solidFill>
                  <a:srgbClr val="318FC5"/>
                </a:solidFill>
              </a:rPr>
              <a:t>　（　</a:t>
            </a:r>
            <a:r>
              <a:rPr lang="en-US" altLang="ja-JP" dirty="0" smtClean="0">
                <a:solidFill>
                  <a:srgbClr val="318FC5"/>
                </a:solidFill>
              </a:rPr>
              <a:t>Not  allowed ! )</a:t>
            </a:r>
          </a:p>
          <a:p>
            <a:pPr marL="0" indent="0">
              <a:buNone/>
            </a:pPr>
            <a:endParaRPr lang="ja-JP" altLang="en-US" dirty="0" smtClean="0">
              <a:solidFill>
                <a:srgbClr val="318FC5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練習（れんしゅう）：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321040" cy="83761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Conjugation: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887021"/>
            <a:ext cx="4038600" cy="43797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Verb in progress:</a:t>
            </a:r>
          </a:p>
          <a:p>
            <a:pPr marL="0" indent="0"/>
            <a:r>
              <a:rPr lang="ja-JP" altLang="en-US" dirty="0" smtClean="0">
                <a:solidFill>
                  <a:srgbClr val="0000FF"/>
                </a:solidFill>
              </a:rPr>
              <a:t>　アメリカにすんでいる。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00FF"/>
                </a:solidFill>
              </a:rPr>
              <a:t>（</a:t>
            </a:r>
            <a:r>
              <a:rPr lang="en-US" altLang="ja-JP" dirty="0" smtClean="0">
                <a:solidFill>
                  <a:srgbClr val="0000FF"/>
                </a:solidFill>
              </a:rPr>
              <a:t>Living  in America )</a:t>
            </a:r>
          </a:p>
          <a:p>
            <a:pPr marL="0" indent="0"/>
            <a:r>
              <a:rPr lang="ja-JP" altLang="en-US" dirty="0" smtClean="0">
                <a:solidFill>
                  <a:srgbClr val="0000FF"/>
                </a:solidFill>
              </a:rPr>
              <a:t>　けっこんしている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r>
              <a:rPr lang="ja-JP" altLang="en-US" dirty="0" smtClean="0">
                <a:solidFill>
                  <a:srgbClr val="0000FF"/>
                </a:solidFill>
              </a:rPr>
              <a:t>。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00FF"/>
                </a:solidFill>
              </a:rPr>
              <a:t>（</a:t>
            </a:r>
            <a:r>
              <a:rPr lang="en-US" altLang="ja-JP" dirty="0" smtClean="0">
                <a:solidFill>
                  <a:srgbClr val="0000FF"/>
                </a:solidFill>
              </a:rPr>
              <a:t>Married )</a:t>
            </a:r>
          </a:p>
          <a:p>
            <a:pPr marL="0" indent="0"/>
            <a:r>
              <a:rPr lang="ja-JP" altLang="en-US" dirty="0" smtClean="0">
                <a:solidFill>
                  <a:srgbClr val="0000FF"/>
                </a:solidFill>
              </a:rPr>
              <a:t>　着ている</a:t>
            </a:r>
            <a:r>
              <a:rPr lang="en-US" altLang="ja-JP" dirty="0" smtClean="0">
                <a:solidFill>
                  <a:srgbClr val="0000FF"/>
                </a:solidFill>
              </a:rPr>
              <a:t>/</a:t>
            </a:r>
            <a:r>
              <a:rPr lang="ja-JP" altLang="en-US" dirty="0" smtClean="0">
                <a:solidFill>
                  <a:srgbClr val="0000FF"/>
                </a:solidFill>
              </a:rPr>
              <a:t>　はいている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00FF"/>
                </a:solidFill>
              </a:rPr>
              <a:t>（</a:t>
            </a:r>
            <a:r>
              <a:rPr lang="en-US" altLang="ja-JP" dirty="0" smtClean="0">
                <a:solidFill>
                  <a:srgbClr val="0000FF"/>
                </a:solidFill>
              </a:rPr>
              <a:t>Wear clothing )</a:t>
            </a:r>
          </a:p>
          <a:p>
            <a:pPr marL="0" indent="0"/>
            <a:r>
              <a:rPr lang="ja-JP" altLang="en-US" smtClean="0">
                <a:solidFill>
                  <a:srgbClr val="0000FF"/>
                </a:solidFill>
              </a:rPr>
              <a:t>　メガネをか</a:t>
            </a:r>
            <a:r>
              <a:rPr lang="ja-JP" altLang="en-US" smtClean="0">
                <a:solidFill>
                  <a:srgbClr val="0000FF"/>
                </a:solidFill>
              </a:rPr>
              <a:t>けてい</a:t>
            </a:r>
            <a:r>
              <a:rPr lang="ja-JP" altLang="en-US" smtClean="0">
                <a:solidFill>
                  <a:srgbClr val="0000FF"/>
                </a:solidFill>
              </a:rPr>
              <a:t>る。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00FF"/>
                </a:solidFill>
              </a:rPr>
              <a:t>（</a:t>
            </a:r>
            <a:r>
              <a:rPr lang="en-US" altLang="ja-JP" dirty="0" smtClean="0">
                <a:solidFill>
                  <a:srgbClr val="0000FF"/>
                </a:solidFill>
              </a:rPr>
              <a:t>Wear glass )</a:t>
            </a:r>
          </a:p>
          <a:p>
            <a:pPr marL="0" indent="0"/>
            <a:r>
              <a:rPr lang="ja-JP" altLang="en-US" dirty="0" smtClean="0">
                <a:solidFill>
                  <a:srgbClr val="0000FF"/>
                </a:solidFill>
              </a:rPr>
              <a:t>　としをとっている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  ( get old )</a:t>
            </a:r>
          </a:p>
          <a:p>
            <a:pPr marL="0" indent="0">
              <a:buNone/>
            </a:pPr>
            <a:endParaRPr lang="en-US" altLang="ja-JP" dirty="0" smtClean="0">
              <a:solidFill>
                <a:srgbClr val="0000FF"/>
              </a:solidFill>
            </a:endParaRPr>
          </a:p>
          <a:p>
            <a:pPr marL="0" indent="0"/>
            <a:endParaRPr lang="en-US" altLang="ja-JP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00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47776" y="1887021"/>
            <a:ext cx="4041648" cy="43797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To be doing,,,,,,</a:t>
            </a:r>
            <a:r>
              <a:rPr lang="ja-JP" altLang="en-US" smtClean="0">
                <a:solidFill>
                  <a:srgbClr val="0000FF"/>
                </a:solidFill>
              </a:rPr>
              <a:t>：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altLang="ja-JP" dirty="0" smtClean="0">
              <a:solidFill>
                <a:srgbClr val="0000FF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私はデザインを</a:t>
            </a:r>
            <a:r>
              <a:rPr lang="ja-JP" altLang="en-US" smtClean="0">
                <a:solidFill>
                  <a:srgbClr val="200CB4"/>
                </a:solidFill>
              </a:rPr>
              <a:t>勉強しています。</a:t>
            </a:r>
            <a:endParaRPr lang="en-US" altLang="ja-JP" dirty="0" smtClean="0">
              <a:solidFill>
                <a:srgbClr val="200CB4"/>
              </a:solidFill>
            </a:endParaRPr>
          </a:p>
          <a:p>
            <a:pPr>
              <a:buNone/>
            </a:pPr>
            <a:r>
              <a:rPr lang="ja-JP" altLang="en-US" smtClean="0">
                <a:solidFill>
                  <a:srgbClr val="0000FF"/>
                </a:solidFill>
              </a:rPr>
              <a:t>（</a:t>
            </a:r>
            <a:r>
              <a:rPr lang="en-US" altLang="ja-JP" dirty="0" smtClean="0">
                <a:solidFill>
                  <a:srgbClr val="0000FF"/>
                </a:solidFill>
              </a:rPr>
              <a:t>I am studying design now. )</a:t>
            </a:r>
          </a:p>
          <a:p>
            <a:pPr>
              <a:buNone/>
            </a:pPr>
            <a:endParaRPr lang="en-US" altLang="ja-JP" dirty="0" smtClean="0">
              <a:solidFill>
                <a:srgbClr val="0000FF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練習（れんしゅう）：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altLang="ja-JP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65760" y="121591"/>
            <a:ext cx="8321040" cy="1432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lt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ja-JP" altLang="en-US" sz="4000" b="1" dirty="0" smtClean="0">
                <a:solidFill>
                  <a:srgbClr val="0000FF"/>
                </a:solidFill>
              </a:rPr>
              <a:t>「</a:t>
            </a:r>
            <a:r>
              <a:rPr lang="en-US" altLang="ja-JP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〜〜</a:t>
            </a:r>
            <a:r>
              <a:rPr lang="ja-JP" altLang="en-US" sz="4000" b="1" dirty="0" smtClean="0">
                <a:solidFill>
                  <a:srgbClr val="0000FF"/>
                </a:solidFill>
              </a:rPr>
              <a:t>ている。」</a:t>
            </a:r>
            <a:r>
              <a:rPr lang="en-US" altLang="ja-JP" sz="2800" b="1" dirty="0" smtClean="0">
                <a:solidFill>
                  <a:srgbClr val="0000FF"/>
                </a:solidFill>
              </a:rPr>
              <a:t>          </a:t>
            </a:r>
          </a:p>
          <a:p>
            <a:pPr algn="l"/>
            <a:r>
              <a:rPr lang="ja-JP" altLang="ja-JP" sz="2800" b="1" dirty="0">
                <a:solidFill>
                  <a:srgbClr val="0000FF"/>
                </a:solidFill>
                <a:effectLst/>
              </a:rPr>
              <a:t>　</a:t>
            </a:r>
            <a:r>
              <a:rPr lang="ja-JP" altLang="en-US" sz="2800" b="1" dirty="0" smtClean="0">
                <a:solidFill>
                  <a:srgbClr val="0000FF"/>
                </a:solidFill>
                <a:effectLst/>
              </a:rPr>
              <a:t>　　　　　　　　　　　　</a:t>
            </a:r>
            <a:r>
              <a:rPr lang="en-US" altLang="ja-JP" sz="2800" b="1" dirty="0" smtClean="0">
                <a:effectLst/>
              </a:rPr>
              <a:t>Action in progress</a:t>
            </a:r>
            <a:r>
              <a:rPr lang="en-US" sz="2800" dirty="0" smtClean="0">
                <a:effectLst/>
              </a:rPr>
              <a:t> 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8121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321040" cy="83761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Conjugation:</a:t>
            </a:r>
            <a:endParaRPr lang="en-US" sz="40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65760" y="121591"/>
            <a:ext cx="8321040" cy="1432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lt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ja-JP" altLang="en-US" sz="3600" b="1" dirty="0" smtClean="0">
                <a:solidFill>
                  <a:srgbClr val="0000FF"/>
                </a:solidFill>
              </a:rPr>
              <a:t>「</a:t>
            </a:r>
            <a:r>
              <a:rPr lang="en-US" altLang="ja-JP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〜〜</a:t>
            </a:r>
            <a:r>
              <a:rPr lang="ja-JP" altLang="en-US" sz="3600" b="1" dirty="0" smtClean="0">
                <a:solidFill>
                  <a:srgbClr val="0000FF"/>
                </a:solidFill>
              </a:rPr>
              <a:t>て行く／来る／帰る／入る</a:t>
            </a:r>
            <a:endParaRPr lang="ja-JP" altLang="en-US" sz="3600" b="1" dirty="0">
              <a:solidFill>
                <a:srgbClr val="0000FF"/>
              </a:solidFill>
            </a:endParaRPr>
          </a:p>
          <a:p>
            <a:pPr algn="l"/>
            <a:r>
              <a:rPr lang="ja-JP" altLang="en-US" sz="3600" b="1" dirty="0" smtClean="0">
                <a:solidFill>
                  <a:srgbClr val="0000FF"/>
                </a:solidFill>
                <a:effectLst/>
              </a:rPr>
              <a:t>　　　</a:t>
            </a:r>
            <a:r>
              <a:rPr lang="en-US" altLang="ja-JP" sz="3600" b="1" dirty="0" smtClean="0">
                <a:solidFill>
                  <a:srgbClr val="0000FF"/>
                </a:solidFill>
                <a:effectLst/>
              </a:rPr>
              <a:t>                        </a:t>
            </a:r>
            <a:r>
              <a:rPr lang="en-US" altLang="ja-JP" sz="2800" b="1" dirty="0" smtClean="0">
                <a:effectLst/>
              </a:rPr>
              <a:t>action with movement</a:t>
            </a:r>
            <a:r>
              <a:rPr lang="en-US" sz="2800" dirty="0" smtClean="0">
                <a:effectLst/>
              </a:rPr>
              <a:t>  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3" name="Content Placeholder 8"/>
          <p:cNvSpPr>
            <a:spLocks noGrp="1"/>
          </p:cNvSpPr>
          <p:nvPr>
            <p:ph sz="quarter" idx="13"/>
          </p:nvPr>
        </p:nvSpPr>
        <p:spPr>
          <a:xfrm>
            <a:off x="447776" y="1898213"/>
            <a:ext cx="8239024" cy="4597766"/>
          </a:xfrm>
        </p:spPr>
        <p:txBody>
          <a:bodyPr/>
          <a:lstStyle/>
          <a:p>
            <a:r>
              <a:rPr lang="ja-JP" altLang="en-US" smtClean="0">
                <a:solidFill>
                  <a:schemeClr val="tx1"/>
                </a:solidFill>
              </a:rPr>
              <a:t>ランチを</a:t>
            </a:r>
            <a:r>
              <a:rPr lang="ja-JP" altLang="en-US" smtClean="0">
                <a:solidFill>
                  <a:srgbClr val="200CB4"/>
                </a:solidFill>
              </a:rPr>
              <a:t>かってきてください。</a:t>
            </a:r>
            <a:endParaRPr lang="ja-JP" altLang="en-US" dirty="0" smtClean="0">
              <a:solidFill>
                <a:srgbClr val="200CB4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chemeClr val="tx2"/>
                </a:solidFill>
              </a:rPr>
              <a:t>     ( Please buy lunch for me.  )</a:t>
            </a:r>
            <a:endParaRPr lang="ja-JP" altLang="en-US" dirty="0" smtClean="0">
              <a:solidFill>
                <a:schemeClr val="tx2"/>
              </a:solidFill>
            </a:endParaRPr>
          </a:p>
          <a:p>
            <a:r>
              <a:rPr lang="en-US" altLang="ja-JP" dirty="0" err="1" smtClean="0">
                <a:solidFill>
                  <a:schemeClr val="tx1"/>
                </a:solidFill>
              </a:rPr>
              <a:t>Allian</a:t>
            </a:r>
            <a:r>
              <a:rPr lang="ja-JP" altLang="en-US" smtClean="0">
                <a:solidFill>
                  <a:schemeClr val="tx1"/>
                </a:solidFill>
              </a:rPr>
              <a:t>さんは　にもつを</a:t>
            </a:r>
            <a:r>
              <a:rPr lang="ja-JP" altLang="en-US" smtClean="0">
                <a:solidFill>
                  <a:srgbClr val="200CB4"/>
                </a:solidFill>
              </a:rPr>
              <a:t>もっていきました。</a:t>
            </a:r>
            <a:endParaRPr lang="ja-JP" altLang="en-US" dirty="0" smtClean="0">
              <a:solidFill>
                <a:srgbClr val="200CB4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FF"/>
                </a:solidFill>
              </a:rPr>
              <a:t>   </a:t>
            </a:r>
            <a:r>
              <a:rPr lang="en-US" altLang="ja-JP" dirty="0" smtClean="0">
                <a:solidFill>
                  <a:srgbClr val="318FC5"/>
                </a:solidFill>
              </a:rPr>
              <a:t>(</a:t>
            </a:r>
            <a:r>
              <a:rPr lang="en-US" altLang="ja-JP" dirty="0" err="1" smtClean="0">
                <a:solidFill>
                  <a:srgbClr val="318FC5"/>
                </a:solidFill>
              </a:rPr>
              <a:t>Alian</a:t>
            </a:r>
            <a:r>
              <a:rPr lang="en-US" altLang="ja-JP" dirty="0" smtClean="0">
                <a:solidFill>
                  <a:srgbClr val="318FC5"/>
                </a:solidFill>
              </a:rPr>
              <a:t> took the luggage.  )</a:t>
            </a:r>
          </a:p>
          <a:p>
            <a:r>
              <a:rPr lang="ja-JP" altLang="en-US" smtClean="0">
                <a:solidFill>
                  <a:schemeClr val="tx1"/>
                </a:solidFill>
              </a:rPr>
              <a:t>リタさんは　オスタンさんをうちに</a:t>
            </a:r>
            <a:r>
              <a:rPr lang="ja-JP" altLang="en-US" smtClean="0">
                <a:solidFill>
                  <a:srgbClr val="200CB4"/>
                </a:solidFill>
              </a:rPr>
              <a:t>つれてかえります。</a:t>
            </a:r>
            <a:endParaRPr lang="en-US" altLang="ja-JP" dirty="0" smtClean="0">
              <a:solidFill>
                <a:srgbClr val="200CB4"/>
              </a:solidFill>
            </a:endParaRPr>
          </a:p>
          <a:p>
            <a:pPr>
              <a:buNone/>
            </a:pPr>
            <a:r>
              <a:rPr lang="ja-JP" altLang="en-US" smtClean="0">
                <a:solidFill>
                  <a:srgbClr val="0070C0"/>
                </a:solidFill>
              </a:rPr>
              <a:t>（</a:t>
            </a:r>
            <a:r>
              <a:rPr lang="en-US" altLang="ja-JP" dirty="0" smtClean="0">
                <a:solidFill>
                  <a:srgbClr val="0070C0"/>
                </a:solidFill>
              </a:rPr>
              <a:t>Rita will bring </a:t>
            </a:r>
            <a:r>
              <a:rPr lang="en-US" altLang="ja-JP" dirty="0" err="1" smtClean="0">
                <a:solidFill>
                  <a:srgbClr val="0070C0"/>
                </a:solidFill>
              </a:rPr>
              <a:t>AustIn</a:t>
            </a:r>
            <a:r>
              <a:rPr lang="en-US" altLang="ja-JP" dirty="0" smtClean="0">
                <a:solidFill>
                  <a:srgbClr val="0070C0"/>
                </a:solidFill>
              </a:rPr>
              <a:t> to her home. )</a:t>
            </a:r>
          </a:p>
          <a:p>
            <a:pPr>
              <a:buNone/>
            </a:pP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れんしゅう：</a:t>
            </a:r>
            <a:endParaRPr lang="en-US" altLang="ja-JP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2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21591"/>
            <a:ext cx="8321040" cy="83761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Conjugation: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50278" y="2260880"/>
            <a:ext cx="4038600" cy="4006812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2800" b="1" dirty="0" smtClean="0">
                <a:solidFill>
                  <a:srgbClr val="008000"/>
                </a:solidFill>
              </a:rPr>
              <a:t>な</a:t>
            </a:r>
            <a:r>
              <a:rPr lang="en-US" altLang="ja-JP" sz="2800" b="1" dirty="0" smtClean="0">
                <a:solidFill>
                  <a:srgbClr val="008000"/>
                </a:solidFill>
              </a:rPr>
              <a:t>_adjective:</a:t>
            </a:r>
          </a:p>
          <a:p>
            <a:pPr marL="0" indent="0">
              <a:buNone/>
            </a:pPr>
            <a:endParaRPr lang="en-US" altLang="ja-JP" sz="2800" b="1" dirty="0" smtClean="0"/>
          </a:p>
          <a:p>
            <a:pPr marL="0" indent="0">
              <a:buNone/>
            </a:pPr>
            <a:r>
              <a:rPr lang="ja-JP" altLang="en-US" sz="2800" b="1" dirty="0" smtClean="0"/>
              <a:t>きれい</a:t>
            </a:r>
            <a:r>
              <a:rPr lang="en-US" altLang="ja-JP" sz="2800" b="1" dirty="0" smtClean="0"/>
              <a:t> → </a:t>
            </a:r>
            <a:r>
              <a:rPr lang="ja-JP" altLang="en-US" sz="2800" b="1" dirty="0" smtClean="0"/>
              <a:t>きれい</a:t>
            </a:r>
            <a:r>
              <a:rPr lang="ja-JP" altLang="en-US" sz="2800" b="1" dirty="0" smtClean="0">
                <a:solidFill>
                  <a:srgbClr val="0000FF"/>
                </a:solidFill>
              </a:rPr>
              <a:t>で、</a:t>
            </a:r>
            <a:endParaRPr lang="en-US" altLang="ja-JP" sz="2800" b="1" dirty="0" smtClean="0">
              <a:solidFill>
                <a:srgbClr val="0000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47776" y="2260880"/>
            <a:ext cx="4041648" cy="40068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sz="2800" b="1" dirty="0" smtClean="0">
                <a:solidFill>
                  <a:srgbClr val="008000"/>
                </a:solidFill>
              </a:rPr>
              <a:t>い</a:t>
            </a:r>
            <a:r>
              <a:rPr lang="en-US" altLang="ja-JP" sz="2800" b="1" dirty="0" smtClean="0">
                <a:solidFill>
                  <a:srgbClr val="008000"/>
                </a:solidFill>
              </a:rPr>
              <a:t>_adjective:</a:t>
            </a:r>
            <a:endParaRPr lang="en-US" altLang="ja-JP" sz="2800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ja-JP" altLang="en-US" sz="2800" b="1" dirty="0" smtClean="0"/>
              <a:t>たのし</a:t>
            </a:r>
            <a:r>
              <a:rPr lang="ja-JP" altLang="en-US" sz="2800" b="1" u="sng" dirty="0" smtClean="0">
                <a:solidFill>
                  <a:srgbClr val="008000"/>
                </a:solidFill>
              </a:rPr>
              <a:t>い</a:t>
            </a:r>
            <a:r>
              <a:rPr lang="en-US" altLang="ja-JP" sz="2800" b="1" u="sng" dirty="0" smtClean="0">
                <a:solidFill>
                  <a:srgbClr val="008000"/>
                </a:solidFill>
              </a:rPr>
              <a:t> </a:t>
            </a:r>
            <a:r>
              <a:rPr lang="en-US" altLang="ja-JP" sz="2800" b="1" dirty="0" smtClean="0"/>
              <a:t>→ </a:t>
            </a:r>
            <a:r>
              <a:rPr lang="ja-JP" altLang="en-US" sz="2800" b="1" dirty="0" smtClean="0"/>
              <a:t>たのし</a:t>
            </a:r>
            <a:r>
              <a:rPr lang="ja-JP" altLang="en-US" sz="2800" b="1" u="sng" dirty="0" smtClean="0">
                <a:solidFill>
                  <a:srgbClr val="008000"/>
                </a:solidFill>
              </a:rPr>
              <a:t>く</a:t>
            </a:r>
            <a:r>
              <a:rPr lang="ja-JP" altLang="en-US" sz="2800" b="1" dirty="0" smtClean="0">
                <a:solidFill>
                  <a:srgbClr val="0000FF"/>
                </a:solidFill>
              </a:rPr>
              <a:t>て</a:t>
            </a:r>
            <a:r>
              <a:rPr lang="ja-JP" altLang="en-US" dirty="0" smtClean="0">
                <a:solidFill>
                  <a:srgbClr val="0000FF"/>
                </a:solidFill>
              </a:rPr>
              <a:t>、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65760" y="121591"/>
            <a:ext cx="8321040" cy="1432056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lt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altLang="ja-JP" sz="6000" dirty="0" smtClean="0">
                <a:solidFill>
                  <a:srgbClr val="008000"/>
                </a:solidFill>
              </a:rPr>
              <a:t>Adjective</a:t>
            </a:r>
            <a:r>
              <a:rPr lang="ja-JP" altLang="en-US" sz="6000" dirty="0" smtClean="0">
                <a:solidFill>
                  <a:srgbClr val="008000"/>
                </a:solidFill>
              </a:rPr>
              <a:t>　</a:t>
            </a:r>
            <a:r>
              <a:rPr lang="en-US" altLang="ja-JP" sz="6000" dirty="0" smtClean="0">
                <a:solidFill>
                  <a:srgbClr val="008000"/>
                </a:solidFill>
              </a:rPr>
              <a:t>→</a:t>
            </a:r>
            <a:r>
              <a:rPr lang="ja-JP" altLang="en-US" sz="6000" dirty="0" smtClean="0">
                <a:solidFill>
                  <a:srgbClr val="0000FF"/>
                </a:solidFill>
              </a:rPr>
              <a:t>「て」</a:t>
            </a:r>
            <a:r>
              <a:rPr lang="en-US" altLang="ja-JP" sz="6600" b="1" dirty="0" smtClean="0">
                <a:ln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altLang="ja-JP" b="1" dirty="0" smtClean="0">
                <a:ln>
                  <a:prstDash val="solid"/>
                </a:ln>
                <a:solidFill>
                  <a:srgbClr val="0000FF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en-US" sz="2800" b="1" dirty="0">
              <a:ln>
                <a:prstDash val="solid"/>
              </a:ln>
              <a:solidFill>
                <a:srgbClr val="0000FF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7093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25745</TotalTime>
  <Words>622</Words>
  <Application>Microsoft Office PowerPoint</Application>
  <PresentationFormat>On-screen Show (4:3)</PresentationFormat>
  <Paragraphs>190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ゴシック</vt:lpstr>
      <vt:lpstr>ＭＳ 明朝</vt:lpstr>
      <vt:lpstr>ＭＳ Ｐゴシック</vt:lpstr>
      <vt:lpstr>Arial</vt:lpstr>
      <vt:lpstr>Century Gothic</vt:lpstr>
      <vt:lpstr>Courier New</vt:lpstr>
      <vt:lpstr>HGS明朝E</vt:lpstr>
      <vt:lpstr>Palatino Linotype</vt:lpstr>
      <vt:lpstr>Executive</vt:lpstr>
      <vt:lpstr>「〜て」</vt:lpstr>
      <vt:lpstr>             Conjugation:</vt:lpstr>
      <vt:lpstr>             「〜〜てください。」Requests (=Please… ):</vt:lpstr>
      <vt:lpstr>           「〜〜て、〜〜する。」 　　　　　　　　　　Describing 2 or more activities :</vt:lpstr>
      <vt:lpstr>             Conjugation:</vt:lpstr>
      <vt:lpstr>             Conjugation:</vt:lpstr>
      <vt:lpstr>             Conjugation:</vt:lpstr>
      <vt:lpstr>             Conjugation:</vt:lpstr>
      <vt:lpstr>             Conjugation:</vt:lpstr>
      <vt:lpstr>「〜をしないでください。」 　　　　　　　　To not to do……</vt:lpstr>
      <vt:lpstr>     「〜をしなくてはいけません。」 　　　　　　　　Have to  do…… </vt:lpstr>
    </vt:vector>
  </TitlesOfParts>
  <Company>Pilgrim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Pilgrim  School</dc:creator>
  <cp:lastModifiedBy>Media Media</cp:lastModifiedBy>
  <cp:revision>67</cp:revision>
  <dcterms:created xsi:type="dcterms:W3CDTF">2014-03-13T21:41:14Z</dcterms:created>
  <dcterms:modified xsi:type="dcterms:W3CDTF">2015-03-03T03:30:02Z</dcterms:modified>
</cp:coreProperties>
</file>