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00"/>
    <a:srgbClr val="006666"/>
    <a:srgbClr val="007BB8"/>
    <a:srgbClr val="333399"/>
    <a:srgbClr val="FD6B11"/>
    <a:srgbClr val="CA4502"/>
    <a:srgbClr val="CC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360546-83DF-44F7-B341-A7C0EC6F3F5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6152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A87CB-A134-4EB2-995E-E1AD447C7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17040-1F30-41BC-9E7C-263FE2272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0354F4-349E-4BD9-B5EE-D1316CB8E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9BCD2-11FB-4678-A109-E00200F80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4A42F-B449-49FC-A26B-006777698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16297-CECA-4C9A-91EC-1C8857586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B8A78-0EB6-42B4-AB57-EED9EAFB6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A4ACD-83DC-497D-BA3A-72BE714A3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3B6BF-EEF6-441D-8D30-90500D9EE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0656-1BEA-4F07-8DC8-C733D35EE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7E3A-E2BA-4148-B69B-835130F38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ACE516-71D7-4535-870E-ED58C69027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altLang="ja-JP" sz="3600" dirty="0" smtClean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en-US" altLang="ja-JP" sz="3600" dirty="0" smtClean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en-US" altLang="ja-JP" sz="3600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en-US" altLang="ja-JP" sz="3600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en-US" altLang="ja-JP" sz="3600" dirty="0" smtClean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en-US" altLang="ja-JP" sz="3600" dirty="0" smtClean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ja-JP" altLang="en-US" sz="3600" dirty="0" smtClean="0">
                <a:solidFill>
                  <a:srgbClr val="0000FF"/>
                </a:solidFill>
                <a:ea typeface="ＭＳ Ｐゴシック" pitchFamily="34" charset="-128"/>
              </a:rPr>
              <a:t>あります</a:t>
            </a:r>
            <a:r>
              <a:rPr lang="en-US" altLang="ja-JP" sz="3600" dirty="0" smtClean="0">
                <a:solidFill>
                  <a:srgbClr val="0000FF"/>
                </a:solidFill>
                <a:ea typeface="ＭＳ Ｐゴシック" pitchFamily="34" charset="-128"/>
              </a:rPr>
              <a:t>/</a:t>
            </a:r>
            <a:r>
              <a:rPr lang="ja-JP" altLang="en-US" sz="3600" dirty="0" smtClean="0">
                <a:solidFill>
                  <a:srgbClr val="0000FF"/>
                </a:solidFill>
                <a:ea typeface="ＭＳ Ｐゴシック" pitchFamily="34" charset="-128"/>
              </a:rPr>
              <a:t>います。</a:t>
            </a:r>
            <a:r>
              <a:rPr lang="en-US" altLang="ja-JP" sz="3600" dirty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  <a:ea typeface="ＭＳ Ｐゴシック" pitchFamily="34" charset="-128"/>
              </a:rPr>
              <a:t>                      </a:t>
            </a:r>
            <a:r>
              <a:rPr lang="ja-JP" altLang="en-US" sz="4000" dirty="0" smtClean="0">
                <a:solidFill>
                  <a:srgbClr val="0000FF"/>
                </a:solidFill>
                <a:ea typeface="ＭＳ Ｐゴシック" pitchFamily="34" charset="-128"/>
              </a:rPr>
              <a:t>   </a:t>
            </a:r>
            <a:r>
              <a:rPr lang="en-US" altLang="ja-JP" sz="2400" dirty="0" smtClean="0">
                <a:solidFill>
                  <a:srgbClr val="0000FF"/>
                </a:solidFill>
                <a:ea typeface="ＭＳ Ｐゴシック" pitchFamily="34" charset="-128"/>
              </a:rPr>
              <a:t>There is/are</a:t>
            </a:r>
            <a:br>
              <a:rPr lang="en-US" altLang="ja-JP" sz="2400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ja-JP" sz="2400" dirty="0" smtClean="0">
                <a:solidFill>
                  <a:srgbClr val="0000FF"/>
                </a:solidFill>
                <a:ea typeface="ＭＳ Ｐゴシック" pitchFamily="34" charset="-128"/>
              </a:rPr>
              <a:t>                                                                                           To have</a:t>
            </a:r>
            <a:endParaRPr lang="en-US" altLang="ja-JP" sz="2400" dirty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ja-JP" sz="1800" u="sng" dirty="0">
              <a:solidFill>
                <a:schemeClr val="folHlink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800" u="sng" dirty="0">
                <a:solidFill>
                  <a:schemeClr val="folHlink"/>
                </a:solidFill>
                <a:ea typeface="ＭＳ Ｐゴシック" pitchFamily="34" charset="-128"/>
              </a:rPr>
              <a:t>__</a:t>
            </a:r>
            <a:r>
              <a:rPr lang="ja-JP" altLang="en-US" sz="1800" u="sng" dirty="0">
                <a:solidFill>
                  <a:schemeClr val="folHlink"/>
                </a:solidFill>
                <a:ea typeface="ＭＳ Ｐゴシック" pitchFamily="34" charset="-128"/>
              </a:rPr>
              <a:t>（</a:t>
            </a:r>
            <a:r>
              <a:rPr lang="en-US" altLang="ja-JP" sz="1800" u="sng" dirty="0">
                <a:solidFill>
                  <a:schemeClr val="folHlink"/>
                </a:solidFill>
                <a:ea typeface="ＭＳ Ｐゴシック" pitchFamily="34" charset="-128"/>
              </a:rPr>
              <a:t>place)</a:t>
            </a:r>
            <a:r>
              <a:rPr lang="en-US" altLang="ja-JP" sz="2400" u="sng" dirty="0">
                <a:solidFill>
                  <a:schemeClr val="bg2"/>
                </a:solidFill>
                <a:ea typeface="ＭＳ Ｐゴシック" pitchFamily="34" charset="-128"/>
              </a:rPr>
              <a:t>  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1800" u="sng" dirty="0">
                <a:solidFill>
                  <a:schemeClr val="folHlink"/>
                </a:solidFill>
                <a:ea typeface="ＭＳ Ｐゴシック" pitchFamily="34" charset="-128"/>
              </a:rPr>
              <a:t>＿</a:t>
            </a:r>
            <a:r>
              <a:rPr lang="en-US" altLang="ja-JP" sz="1800" u="sng" dirty="0">
                <a:solidFill>
                  <a:schemeClr val="folHlink"/>
                </a:solidFill>
                <a:ea typeface="ＭＳ Ｐゴシック" pitchFamily="34" charset="-128"/>
              </a:rPr>
              <a:t>(non living things)</a:t>
            </a:r>
            <a:r>
              <a:rPr lang="ja-JP" altLang="en-US" sz="1800" u="sng" dirty="0">
                <a:solidFill>
                  <a:schemeClr val="folHlink"/>
                </a:solidFill>
                <a:ea typeface="ＭＳ Ｐゴシック" pitchFamily="34" charset="-128"/>
              </a:rPr>
              <a:t>＿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が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2400" dirty="0">
                <a:solidFill>
                  <a:srgbClr val="0000FF"/>
                </a:solidFill>
                <a:ea typeface="ＭＳ Ｐゴシック" pitchFamily="34" charset="-128"/>
              </a:rPr>
              <a:t>あります。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1800" dirty="0">
                <a:solidFill>
                  <a:schemeClr val="folHlink"/>
                </a:solidFill>
                <a:ea typeface="ＭＳ Ｐゴシック" pitchFamily="34" charset="-128"/>
              </a:rPr>
              <a:t>    　　　　　　　　　　　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2400" u="sng" dirty="0">
                <a:solidFill>
                  <a:schemeClr val="folHlink"/>
                </a:solidFill>
                <a:ea typeface="ＭＳ Ｐゴシック" pitchFamily="34" charset="-128"/>
              </a:rPr>
              <a:t>    </a:t>
            </a:r>
            <a:r>
              <a:rPr lang="en-US" altLang="ja-JP" sz="1800" u="sng" dirty="0">
                <a:solidFill>
                  <a:schemeClr val="folHlink"/>
                </a:solidFill>
                <a:ea typeface="ＭＳ Ｐゴシック" pitchFamily="34" charset="-128"/>
              </a:rPr>
              <a:t>(living things)</a:t>
            </a:r>
            <a:r>
              <a:rPr lang="ja-JP" altLang="en-US" sz="1800" u="sng" dirty="0">
                <a:solidFill>
                  <a:schemeClr val="folHlink"/>
                </a:solidFill>
                <a:ea typeface="ＭＳ Ｐゴシック" pitchFamily="34" charset="-128"/>
              </a:rPr>
              <a:t>＿   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が　</a:t>
            </a:r>
            <a:r>
              <a:rPr lang="ja-JP" altLang="en-US" sz="2400" dirty="0">
                <a:ea typeface="ＭＳ Ｐゴシック" pitchFamily="34" charset="-128"/>
              </a:rPr>
              <a:t> </a:t>
            </a:r>
            <a:r>
              <a:rPr lang="ja-JP" altLang="en-US" sz="2400" dirty="0">
                <a:solidFill>
                  <a:srgbClr val="0000FF"/>
                </a:solidFill>
                <a:ea typeface="ＭＳ Ｐゴシック" pitchFamily="34" charset="-128"/>
              </a:rPr>
              <a:t>います。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ja-JP" altLang="en-US" sz="24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800" u="sng" dirty="0">
                <a:solidFill>
                  <a:schemeClr val="folHlink"/>
                </a:solidFill>
                <a:ea typeface="ＭＳ Ｐゴシック" pitchFamily="34" charset="-128"/>
              </a:rPr>
              <a:t>__X__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は</a:t>
            </a:r>
            <a:r>
              <a:rPr lang="ja-JP" altLang="en-US" sz="2400" dirty="0">
                <a:ea typeface="ＭＳ Ｐゴシック" pitchFamily="34" charset="-128"/>
              </a:rPr>
              <a:t> </a:t>
            </a:r>
            <a:r>
              <a:rPr lang="en-US" altLang="ja-JP" sz="1800" dirty="0">
                <a:solidFill>
                  <a:schemeClr val="folHlink"/>
                </a:solidFill>
                <a:ea typeface="ＭＳ Ｐゴシック" pitchFamily="34" charset="-128"/>
              </a:rPr>
              <a:t>__Y__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の </a:t>
            </a:r>
            <a:r>
              <a:rPr lang="ja-JP" altLang="en-US" sz="1800" dirty="0">
                <a:solidFill>
                  <a:schemeClr val="folHlink"/>
                </a:solidFill>
                <a:ea typeface="ＭＳ Ｐゴシック" pitchFamily="34" charset="-128"/>
              </a:rPr>
              <a:t>＿（</a:t>
            </a:r>
            <a:r>
              <a:rPr lang="en-US" altLang="ja-JP" sz="1800" dirty="0">
                <a:solidFill>
                  <a:schemeClr val="folHlink"/>
                </a:solidFill>
                <a:ea typeface="ＭＳ Ｐゴシック" pitchFamily="34" charset="-128"/>
              </a:rPr>
              <a:t>location)</a:t>
            </a:r>
            <a:r>
              <a:rPr lang="ja-JP" altLang="en-US" sz="1800">
                <a:solidFill>
                  <a:schemeClr val="folHlink"/>
                </a:solidFill>
                <a:ea typeface="ＭＳ Ｐゴシック" pitchFamily="34" charset="-128"/>
              </a:rPr>
              <a:t>＿   　　　　</a:t>
            </a:r>
            <a:r>
              <a:rPr lang="ja-JP" altLang="en-US" sz="1800">
                <a:solidFill>
                  <a:srgbClr val="0000FF"/>
                </a:solidFill>
                <a:ea typeface="ＭＳ Ｐゴシック" pitchFamily="34" charset="-128"/>
              </a:rPr>
              <a:t>　</a:t>
            </a:r>
            <a:r>
              <a:rPr lang="ja-JP" altLang="en-US" sz="2400">
                <a:solidFill>
                  <a:srgbClr val="0000FF"/>
                </a:solidFill>
                <a:ea typeface="ＭＳ Ｐゴシック" pitchFamily="34" charset="-128"/>
              </a:rPr>
              <a:t>です。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dirty="0">
                <a:ea typeface="ＭＳ Ｐゴシック" pitchFamily="34" charset="-128"/>
              </a:rPr>
              <a:t>                                     　　   　　　　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dirty="0">
                <a:ea typeface="ＭＳ Ｐゴシック" pitchFamily="34" charset="-128"/>
              </a:rPr>
              <a:t>　　　　　　　　　　　　　　　　　　　　　　　　　　　　</a:t>
            </a:r>
            <a:r>
              <a:rPr lang="ja-JP" altLang="en-US" sz="2400" dirty="0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 sz="2400" dirty="0">
                <a:ea typeface="ＭＳ Ｐゴシック" pitchFamily="34" charset="-128"/>
              </a:rPr>
              <a:t>　</a:t>
            </a:r>
            <a:r>
              <a:rPr lang="ja-JP" altLang="en-US" sz="2400" dirty="0">
                <a:solidFill>
                  <a:srgbClr val="0000FF"/>
                </a:solidFill>
                <a:ea typeface="ＭＳ Ｐゴシック" pitchFamily="34" charset="-128"/>
              </a:rPr>
              <a:t>あります。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dirty="0">
                <a:solidFill>
                  <a:srgbClr val="0000FF"/>
                </a:solidFill>
                <a:ea typeface="ＭＳ Ｐゴシック" pitchFamily="34" charset="-128"/>
              </a:rPr>
              <a:t>　　　　　　　　　　　　　　　　　　　　　　         　　　　　います。</a:t>
            </a:r>
            <a:r>
              <a:rPr lang="ja-JP" altLang="en-US" sz="2400" dirty="0">
                <a:ea typeface="ＭＳ Ｐゴシック" pitchFamily="34" charset="-128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solidFill>
                  <a:srgbClr val="006666"/>
                </a:solidFill>
                <a:ea typeface="ＭＳ Ｐゴシック" pitchFamily="34" charset="-128"/>
              </a:rPr>
              <a:t>Past: </a:t>
            </a:r>
            <a:r>
              <a:rPr lang="ja-JP" altLang="en-US" sz="2400" dirty="0" smtClean="0">
                <a:solidFill>
                  <a:srgbClr val="006666"/>
                </a:solidFill>
                <a:ea typeface="ＭＳ Ｐゴシック" pitchFamily="34" charset="-128"/>
              </a:rPr>
              <a:t>　「</a:t>
            </a:r>
            <a:r>
              <a:rPr lang="en-US" altLang="ja-JP" sz="2400" dirty="0" smtClean="0">
                <a:solidFill>
                  <a:srgbClr val="006666"/>
                </a:solidFill>
                <a:ea typeface="ＭＳ Ｐゴシック" pitchFamily="34" charset="-128"/>
              </a:rPr>
              <a:t>__</a:t>
            </a:r>
            <a:r>
              <a:rPr lang="ja-JP" altLang="en-US" sz="2400" dirty="0">
                <a:solidFill>
                  <a:srgbClr val="006666"/>
                </a:solidFill>
                <a:ea typeface="ＭＳ Ｐゴシック" pitchFamily="34" charset="-128"/>
              </a:rPr>
              <a:t>＿＿でした</a:t>
            </a:r>
            <a:r>
              <a:rPr lang="ja-JP" altLang="en-US" sz="2400" dirty="0" smtClean="0">
                <a:solidFill>
                  <a:srgbClr val="006666"/>
                </a:solidFill>
                <a:ea typeface="ＭＳ Ｐゴシック" pitchFamily="34" charset="-128"/>
              </a:rPr>
              <a:t>。」</a:t>
            </a:r>
            <a:endParaRPr lang="ja-JP" altLang="en-US" sz="2400" dirty="0">
              <a:solidFill>
                <a:srgbClr val="00666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dirty="0">
                <a:ea typeface="ＭＳ Ｐゴシック" pitchFamily="34" charset="-128"/>
              </a:rPr>
              <a:t>　　 </a:t>
            </a:r>
            <a:r>
              <a:rPr lang="ja-JP" altLang="en-US" sz="2400" dirty="0" smtClean="0">
                <a:ea typeface="ＭＳ Ｐゴシック" pitchFamily="34" charset="-128"/>
              </a:rPr>
              <a:t>　</a:t>
            </a:r>
            <a:r>
              <a:rPr lang="en-US" altLang="ja-JP" sz="2400" dirty="0" smtClean="0">
                <a:ea typeface="ＭＳ Ｐゴシック" pitchFamily="34" charset="-128"/>
              </a:rPr>
              <a:t>(-): </a:t>
            </a:r>
            <a:r>
              <a:rPr lang="ja-JP" altLang="en-US" sz="2400" dirty="0" smtClean="0">
                <a:ea typeface="ＭＳ Ｐゴシック" pitchFamily="34" charset="-128"/>
              </a:rPr>
              <a:t>「</a:t>
            </a:r>
            <a:r>
              <a:rPr lang="en-US" altLang="ja-JP" sz="2400" dirty="0" smtClean="0">
                <a:ea typeface="ＭＳ Ｐゴシック" pitchFamily="34" charset="-128"/>
              </a:rPr>
              <a:t>__</a:t>
            </a:r>
            <a:r>
              <a:rPr lang="ja-JP" altLang="en-US" sz="2400" dirty="0">
                <a:ea typeface="ＭＳ Ｐゴシック" pitchFamily="34" charset="-128"/>
              </a:rPr>
              <a:t>＿＿</a:t>
            </a:r>
            <a:r>
              <a:rPr lang="ja-JP" altLang="en-US" sz="2400" dirty="0">
                <a:solidFill>
                  <a:srgbClr val="007BB8"/>
                </a:solidFill>
                <a:ea typeface="ＭＳ Ｐゴシック" pitchFamily="34" charset="-128"/>
              </a:rPr>
              <a:t>ではありません</a:t>
            </a:r>
            <a:r>
              <a:rPr lang="ja-JP" altLang="en-US" sz="2400" dirty="0">
                <a:solidFill>
                  <a:srgbClr val="006666"/>
                </a:solidFill>
                <a:ea typeface="ＭＳ Ｐゴシック" pitchFamily="34" charset="-128"/>
              </a:rPr>
              <a:t>でした</a:t>
            </a:r>
            <a:r>
              <a:rPr lang="ja-JP" altLang="en-US" sz="2400" dirty="0" smtClean="0">
                <a:solidFill>
                  <a:srgbClr val="006600"/>
                </a:solidFill>
                <a:ea typeface="ＭＳ Ｐゴシック" pitchFamily="34" charset="-128"/>
              </a:rPr>
              <a:t>。」</a:t>
            </a:r>
            <a:endParaRPr lang="en-US" altLang="ja-JP" sz="2400" dirty="0" smtClean="0">
              <a:solidFill>
                <a:srgbClr val="0066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dirty="0">
                <a:solidFill>
                  <a:srgbClr val="006600"/>
                </a:solidFill>
                <a:ea typeface="ＭＳ Ｐゴシック" pitchFamily="34" charset="-128"/>
              </a:rPr>
              <a:t>　</a:t>
            </a:r>
            <a:r>
              <a:rPr lang="ja-JP" altLang="en-US" sz="2400" dirty="0" smtClean="0">
                <a:solidFill>
                  <a:srgbClr val="006600"/>
                </a:solidFill>
                <a:ea typeface="ＭＳ Ｐゴシック" pitchFamily="34" charset="-128"/>
              </a:rPr>
              <a:t>　　　　　　「</a:t>
            </a:r>
            <a:r>
              <a:rPr lang="en-US" altLang="ja-JP" sz="2400" dirty="0" smtClean="0">
                <a:solidFill>
                  <a:srgbClr val="006600"/>
                </a:solidFill>
                <a:ea typeface="ＭＳ Ｐゴシック" pitchFamily="34" charset="-128"/>
              </a:rPr>
              <a:t>____</a:t>
            </a:r>
            <a:r>
              <a:rPr lang="ja-JP" altLang="en-US" sz="2400" dirty="0" smtClean="0">
                <a:solidFill>
                  <a:srgbClr val="006600"/>
                </a:solidFill>
                <a:ea typeface="ＭＳ Ｐゴシック" pitchFamily="34" charset="-128"/>
              </a:rPr>
              <a:t>しました。」</a:t>
            </a:r>
            <a:endParaRPr lang="en-US" altLang="ja-JP" sz="2400" dirty="0" smtClean="0">
              <a:solidFill>
                <a:srgbClr val="0066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400" dirty="0">
                <a:solidFill>
                  <a:srgbClr val="006600"/>
                </a:solidFill>
                <a:ea typeface="ＭＳ Ｐゴシック" pitchFamily="34" charset="-128"/>
              </a:rPr>
              <a:t>　</a:t>
            </a:r>
            <a:r>
              <a:rPr lang="ja-JP" altLang="en-US" sz="2400" dirty="0" smtClean="0">
                <a:solidFill>
                  <a:srgbClr val="006600"/>
                </a:solidFill>
                <a:ea typeface="ＭＳ Ｐゴシック" pitchFamily="34" charset="-128"/>
              </a:rPr>
              <a:t>　　（－）：　「</a:t>
            </a:r>
            <a:r>
              <a:rPr lang="en-US" altLang="ja-JP" sz="2400" dirty="0" smtClean="0">
                <a:solidFill>
                  <a:srgbClr val="006600"/>
                </a:solidFill>
                <a:ea typeface="ＭＳ Ｐゴシック" pitchFamily="34" charset="-128"/>
              </a:rPr>
              <a:t> ____</a:t>
            </a:r>
            <a:r>
              <a:rPr lang="ja-JP" altLang="en-US" sz="2400" dirty="0" smtClean="0">
                <a:solidFill>
                  <a:srgbClr val="006600"/>
                </a:solidFill>
                <a:ea typeface="ＭＳ Ｐゴシック" pitchFamily="34" charset="-128"/>
              </a:rPr>
              <a:t>しませんでした。」</a:t>
            </a:r>
            <a:endParaRPr lang="en-US" altLang="ja-JP" sz="2400" dirty="0" smtClean="0">
              <a:solidFill>
                <a:srgbClr val="0066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endParaRPr lang="en-US" altLang="ja-JP" sz="2400" dirty="0" smtClean="0">
              <a:solidFill>
                <a:srgbClr val="0066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 smtClean="0">
                <a:solidFill>
                  <a:schemeClr val="folHlink"/>
                </a:solidFill>
                <a:ea typeface="ＭＳ Ｐゴシック" pitchFamily="34" charset="-128"/>
              </a:rPr>
              <a:t>Quantities</a:t>
            </a:r>
            <a:r>
              <a:rPr lang="en-US" altLang="ja-JP" sz="2400" dirty="0" smtClean="0">
                <a:solidFill>
                  <a:srgbClr val="B48500"/>
                </a:solidFill>
                <a:ea typeface="ＭＳ Ｐゴシック" pitchFamily="34" charset="-128"/>
              </a:rPr>
              <a:t>:</a:t>
            </a:r>
            <a:r>
              <a:rPr lang="en-US" altLang="ja-JP" sz="2400" dirty="0" smtClean="0">
                <a:ea typeface="ＭＳ Ｐゴシック" pitchFamily="34" charset="-128"/>
              </a:rPr>
              <a:t>  </a:t>
            </a: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たくさん、すこし、ひとり、ひとつ、いっさつ、、、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90800" y="1524000"/>
            <a:ext cx="4648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867400" y="2743200"/>
            <a:ext cx="129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867400" y="34290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38200" y="2667000"/>
            <a:ext cx="449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53340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334000" y="2971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69987"/>
          </a:xfrm>
        </p:spPr>
        <p:txBody>
          <a:bodyPr/>
          <a:lstStyle/>
          <a:p>
            <a:r>
              <a:rPr lang="ja-JP" altLang="en-US" sz="3200">
                <a:solidFill>
                  <a:schemeClr val="accent2"/>
                </a:solidFill>
                <a:ea typeface="ＭＳ Ｐゴシック" pitchFamily="34" charset="-128"/>
              </a:rPr>
              <a:t>「＿</a:t>
            </a:r>
            <a:r>
              <a:rPr lang="ja-JP" altLang="en-US" sz="3200">
                <a:ea typeface="ＭＳ Ｐゴシック" pitchFamily="34" charset="-128"/>
              </a:rPr>
              <a:t>に</a:t>
            </a:r>
            <a:r>
              <a:rPr lang="ja-JP" altLang="en-US" sz="3200">
                <a:solidFill>
                  <a:schemeClr val="accent2"/>
                </a:solidFill>
                <a:ea typeface="ＭＳ Ｐゴシック" pitchFamily="34" charset="-128"/>
              </a:rPr>
              <a:t>＿</a:t>
            </a:r>
            <a:r>
              <a:rPr lang="ja-JP" altLang="en-US" sz="3200">
                <a:ea typeface="ＭＳ Ｐゴシック" pitchFamily="34" charset="-128"/>
              </a:rPr>
              <a:t>が</a:t>
            </a:r>
            <a:r>
              <a:rPr lang="ja-JP" altLang="en-US" sz="3200">
                <a:solidFill>
                  <a:schemeClr val="accent2"/>
                </a:solidFill>
                <a:ea typeface="ＭＳ Ｐゴシック" pitchFamily="34" charset="-128"/>
              </a:rPr>
              <a:t>　</a:t>
            </a:r>
            <a:r>
              <a:rPr lang="ja-JP" altLang="en-US" sz="3200">
                <a:solidFill>
                  <a:srgbClr val="0000CC"/>
                </a:solidFill>
                <a:ea typeface="ＭＳ Ｐゴシック" pitchFamily="34" charset="-128"/>
              </a:rPr>
              <a:t>あります</a:t>
            </a:r>
            <a:r>
              <a:rPr lang="en-US" altLang="ja-JP" sz="3200">
                <a:solidFill>
                  <a:schemeClr val="accent2"/>
                </a:solidFill>
                <a:ea typeface="ＭＳ Ｐゴシック" pitchFamily="34" charset="-128"/>
              </a:rPr>
              <a:t>/</a:t>
            </a:r>
            <a:r>
              <a:rPr lang="ja-JP" altLang="en-US" sz="3200">
                <a:solidFill>
                  <a:srgbClr val="0000CC"/>
                </a:solidFill>
                <a:ea typeface="ＭＳ Ｐゴシック" pitchFamily="34" charset="-128"/>
              </a:rPr>
              <a:t>います</a:t>
            </a:r>
            <a:r>
              <a:rPr lang="ja-JP" altLang="en-US" sz="3200">
                <a:solidFill>
                  <a:schemeClr val="accent2"/>
                </a:solidFill>
                <a:ea typeface="ＭＳ Ｐゴシック" pitchFamily="34" charset="-128"/>
              </a:rPr>
              <a:t>。」</a:t>
            </a:r>
            <a:r>
              <a:rPr lang="ja-JP" altLang="en-US" sz="2800">
                <a:solidFill>
                  <a:schemeClr val="accent2"/>
                </a:solidFill>
                <a:ea typeface="ＭＳ Ｐゴシック" pitchFamily="34" charset="-128"/>
              </a:rPr>
              <a:t>　　　　</a:t>
            </a:r>
            <a:br>
              <a:rPr lang="ja-JP" altLang="en-US" sz="280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ja-JP" altLang="en-US" sz="2800">
                <a:solidFill>
                  <a:schemeClr val="accent2"/>
                </a:solidFill>
                <a:ea typeface="ＭＳ Ｐゴシック" pitchFamily="34" charset="-128"/>
              </a:rPr>
              <a:t>　　　　　　　　　　　　　　　　　　　　　      </a:t>
            </a:r>
            <a:r>
              <a:rPr lang="en-US" altLang="ja-JP" sz="2000" b="1">
                <a:solidFill>
                  <a:srgbClr val="333399"/>
                </a:solidFill>
                <a:ea typeface="ＭＳ Ｐゴシック" pitchFamily="34" charset="-128"/>
              </a:rPr>
              <a:t>There is (are)</a:t>
            </a:r>
            <a:r>
              <a:rPr lang="ja-JP" altLang="en-US" sz="2000" b="1">
                <a:solidFill>
                  <a:srgbClr val="333399"/>
                </a:solidFill>
                <a:ea typeface="ＭＳ Ｐゴシック" pitchFamily="34" charset="-128"/>
              </a:rPr>
              <a:t>　</a:t>
            </a:r>
            <a:r>
              <a:rPr lang="en-US" altLang="ja-JP" sz="2000" b="1">
                <a:solidFill>
                  <a:srgbClr val="333399"/>
                </a:solidFill>
                <a:ea typeface="ＭＳ Ｐゴシック" pitchFamily="34" charset="-128"/>
              </a:rPr>
              <a:t>smth…</a:t>
            </a:r>
            <a:br>
              <a:rPr lang="en-US" altLang="ja-JP" sz="2000" b="1">
                <a:solidFill>
                  <a:srgbClr val="333399"/>
                </a:solidFill>
                <a:ea typeface="ＭＳ Ｐゴシック" pitchFamily="34" charset="-128"/>
              </a:rPr>
            </a:br>
            <a:r>
              <a:rPr lang="en-US" altLang="ja-JP" sz="2000" b="1">
                <a:solidFill>
                  <a:srgbClr val="333399"/>
                </a:solidFill>
                <a:ea typeface="ＭＳ Ｐゴシック" pitchFamily="34" charset="-128"/>
              </a:rPr>
              <a:t>                                </a:t>
            </a:r>
            <a:r>
              <a:rPr lang="ja-JP" altLang="en-US" sz="2000" b="1">
                <a:solidFill>
                  <a:srgbClr val="333399"/>
                </a:solidFill>
                <a:ea typeface="ＭＳ Ｐゴシック" pitchFamily="34" charset="-128"/>
              </a:rPr>
              <a:t>　　　　　　　　　　　  　                        </a:t>
            </a:r>
            <a:r>
              <a:rPr lang="en-US" altLang="ja-JP" sz="2000" b="1">
                <a:solidFill>
                  <a:srgbClr val="333399"/>
                </a:solidFill>
                <a:ea typeface="ＭＳ Ｐゴシック" pitchFamily="34" charset="-128"/>
              </a:rPr>
              <a:t>to have smth…</a:t>
            </a:r>
            <a:endParaRPr lang="en-US" sz="2000" b="1">
              <a:solidFill>
                <a:srgbClr val="3333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r>
              <a:rPr lang="en-US" altLang="ja-JP" sz="2400">
                <a:ea typeface="ＭＳ Ｐゴシック" pitchFamily="34" charset="-128"/>
              </a:rPr>
              <a:t>For non living things: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pitchFamily="34" charset="-128"/>
              </a:rPr>
              <a:t>   *</a:t>
            </a:r>
            <a:r>
              <a:rPr lang="ja-JP" altLang="en-US" u="sng">
                <a:ea typeface="ＭＳ Ｐゴシック" pitchFamily="34" charset="-128"/>
              </a:rPr>
              <a:t> 学校　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>
                <a:ea typeface="ＭＳ Ｐゴシック" pitchFamily="34" charset="-128"/>
              </a:rPr>
              <a:t>　</a:t>
            </a:r>
            <a:r>
              <a:rPr lang="ja-JP" altLang="en-US" u="sng">
                <a:ea typeface="ＭＳ Ｐゴシック" pitchFamily="34" charset="-128"/>
              </a:rPr>
              <a:t>としょかん　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が</a:t>
            </a:r>
            <a:r>
              <a:rPr lang="ja-JP" altLang="en-US">
                <a:ea typeface="ＭＳ Ｐゴシック" pitchFamily="34" charset="-128"/>
              </a:rPr>
              <a:t>　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あります。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ja-JP" altLang="en-US">
                <a:solidFill>
                  <a:srgbClr val="FD6B11"/>
                </a:solidFill>
                <a:ea typeface="ＭＳ Ｐゴシック" pitchFamily="34" charset="-128"/>
              </a:rPr>
              <a:t>“</a:t>
            </a:r>
            <a:r>
              <a:rPr lang="ja-JP" altLang="en-US" u="sng">
                <a:solidFill>
                  <a:srgbClr val="FD6B11"/>
                </a:solidFill>
                <a:ea typeface="ＭＳ Ｐゴシック" pitchFamily="34" charset="-128"/>
              </a:rPr>
              <a:t>？</a:t>
            </a:r>
            <a:r>
              <a:rPr lang="ja-JP" altLang="en-US">
                <a:solidFill>
                  <a:srgbClr val="FD6B11"/>
                </a:solidFill>
                <a:ea typeface="ＭＳ Ｐゴシック" pitchFamily="34" charset="-128"/>
              </a:rPr>
              <a:t>”：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　　</a:t>
            </a:r>
            <a:r>
              <a:rPr lang="ja-JP" altLang="en-US">
                <a:ea typeface="ＭＳ Ｐゴシック" pitchFamily="34" charset="-128"/>
              </a:rPr>
              <a:t>＊</a:t>
            </a:r>
            <a:r>
              <a:rPr lang="en-US" altLang="ja-JP" u="sng">
                <a:ea typeface="ＭＳ Ｐゴシック" pitchFamily="34" charset="-128"/>
              </a:rPr>
              <a:t>__</a:t>
            </a:r>
            <a:r>
              <a:rPr lang="ja-JP" altLang="en-US" u="sng">
                <a:ea typeface="ＭＳ Ｐゴシック" pitchFamily="34" charset="-128"/>
              </a:rPr>
              <a:t>どこ＿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に　</a:t>
            </a:r>
            <a:r>
              <a:rPr lang="ja-JP" altLang="en-US" u="sng">
                <a:ea typeface="ＭＳ Ｐゴシック" pitchFamily="34" charset="-128"/>
              </a:rPr>
              <a:t>＿何（なに）＿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が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　　あります</a:t>
            </a:r>
            <a:r>
              <a:rPr lang="ja-JP" altLang="en-US" u="sng">
                <a:solidFill>
                  <a:srgbClr val="FD6B11"/>
                </a:solidFill>
                <a:ea typeface="ＭＳ Ｐゴシック" pitchFamily="34" charset="-128"/>
              </a:rPr>
              <a:t>か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ja-JP" altLang="en-US">
              <a:solidFill>
                <a:srgbClr val="0000FF"/>
              </a:solidFill>
              <a:ea typeface="ＭＳ Ｐゴシック" pitchFamily="34" charset="-128"/>
            </a:endParaRPr>
          </a:p>
          <a:p>
            <a:r>
              <a:rPr lang="en-US" altLang="ja-JP" sz="2400">
                <a:ea typeface="ＭＳ Ｐゴシック" pitchFamily="34" charset="-128"/>
              </a:rPr>
              <a:t>For living things: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pitchFamily="34" charset="-128"/>
              </a:rPr>
              <a:t>   *</a:t>
            </a:r>
            <a:r>
              <a:rPr lang="ja-JP" altLang="en-US" u="sng">
                <a:ea typeface="ＭＳ Ｐゴシック" pitchFamily="34" charset="-128"/>
              </a:rPr>
              <a:t>  学校　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>
                <a:ea typeface="ＭＳ Ｐゴシック" pitchFamily="34" charset="-128"/>
              </a:rPr>
              <a:t>　＿＿</a:t>
            </a:r>
            <a:r>
              <a:rPr lang="ja-JP" altLang="en-US" u="sng">
                <a:ea typeface="ＭＳ Ｐゴシック" pitchFamily="34" charset="-128"/>
              </a:rPr>
              <a:t>学生　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が</a:t>
            </a:r>
            <a:r>
              <a:rPr lang="ja-JP" altLang="en-US">
                <a:ea typeface="ＭＳ Ｐゴシック" pitchFamily="34" charset="-128"/>
              </a:rPr>
              <a:t>　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　います。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ja-JP" altLang="en-US">
                <a:solidFill>
                  <a:srgbClr val="FD6B11"/>
                </a:solidFill>
                <a:ea typeface="ＭＳ Ｐゴシック" pitchFamily="34" charset="-128"/>
              </a:rPr>
              <a:t>“</a:t>
            </a:r>
            <a:r>
              <a:rPr lang="ja-JP" altLang="en-US" u="sng">
                <a:solidFill>
                  <a:srgbClr val="FD6B11"/>
                </a:solidFill>
                <a:ea typeface="ＭＳ Ｐゴシック" pitchFamily="34" charset="-128"/>
              </a:rPr>
              <a:t>？</a:t>
            </a:r>
            <a:r>
              <a:rPr lang="ja-JP" altLang="en-US">
                <a:solidFill>
                  <a:srgbClr val="FD6B11"/>
                </a:solidFill>
                <a:ea typeface="ＭＳ Ｐゴシック" pitchFamily="34" charset="-128"/>
              </a:rPr>
              <a:t>”：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　　</a:t>
            </a:r>
            <a:r>
              <a:rPr lang="ja-JP" altLang="en-US">
                <a:ea typeface="ＭＳ Ｐゴシック" pitchFamily="34" charset="-128"/>
              </a:rPr>
              <a:t>＊</a:t>
            </a:r>
            <a:r>
              <a:rPr lang="ja-JP" altLang="en-US" u="sng">
                <a:ea typeface="ＭＳ Ｐゴシック" pitchFamily="34" charset="-128"/>
              </a:rPr>
              <a:t>＿どこ＿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>
                <a:ea typeface="ＭＳ Ｐゴシック" pitchFamily="34" charset="-128"/>
              </a:rPr>
              <a:t>　</a:t>
            </a:r>
            <a:r>
              <a:rPr lang="ja-JP" altLang="en-US" u="sng">
                <a:ea typeface="ＭＳ Ｐゴシック" pitchFamily="34" charset="-128"/>
              </a:rPr>
              <a:t>＿誰（だれ）＿</a:t>
            </a:r>
            <a:r>
              <a:rPr lang="ja-JP" altLang="en-US">
                <a:solidFill>
                  <a:schemeClr val="tx2"/>
                </a:solidFill>
                <a:ea typeface="ＭＳ Ｐゴシック" pitchFamily="34" charset="-128"/>
              </a:rPr>
              <a:t>が　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　います</a:t>
            </a:r>
            <a:r>
              <a:rPr lang="ja-JP" altLang="en-US" u="sng">
                <a:solidFill>
                  <a:srgbClr val="FD6B11"/>
                </a:solidFill>
                <a:ea typeface="ＭＳ Ｐゴシック" pitchFamily="34" charset="-128"/>
              </a:rPr>
              <a:t>か</a:t>
            </a:r>
            <a:r>
              <a:rPr lang="ja-JP" altLang="en-US">
                <a:solidFill>
                  <a:srgbClr val="0000FF"/>
                </a:solidFill>
                <a:ea typeface="ＭＳ Ｐゴシック" pitchFamily="34" charset="-128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ja-JP" sz="3600" b="1" dirty="0">
                <a:solidFill>
                  <a:schemeClr val="hlink"/>
                </a:solidFill>
                <a:ea typeface="ＭＳ Ｐゴシック" pitchFamily="34" charset="-128"/>
              </a:rPr>
              <a:t>Location words:</a:t>
            </a:r>
            <a:endParaRPr lang="en-US" sz="3600" b="1" dirty="0">
              <a:solidFill>
                <a:schemeClr val="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610600" cy="5334000"/>
          </a:xfrm>
        </p:spPr>
        <p:txBody>
          <a:bodyPr/>
          <a:lstStyle/>
          <a:p>
            <a:r>
              <a:rPr lang="ja-JP" altLang="en-US" sz="1800" b="1" u="sng">
                <a:ea typeface="ＭＳ Ｐゴシック" pitchFamily="34" charset="-128"/>
              </a:rPr>
              <a:t>本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は</a:t>
            </a:r>
            <a:r>
              <a:rPr lang="ja-JP" altLang="en-US" sz="1800" b="1" u="sng">
                <a:ea typeface="ＭＳ Ｐゴシック" pitchFamily="34" charset="-128"/>
              </a:rPr>
              <a:t>机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の</a:t>
            </a:r>
            <a:r>
              <a:rPr lang="ja-JP" altLang="en-US" sz="1800" b="1">
                <a:ea typeface="ＭＳ Ｐゴシック" pitchFamily="34" charset="-128"/>
              </a:rPr>
              <a:t>　　　　　　　　　　　　　　　　　　　　　　　　　　　　　　　　　</a:t>
            </a:r>
            <a:r>
              <a:rPr lang="ja-JP" altLang="en-US" sz="1800" b="1" smtClean="0">
                <a:ea typeface="ＭＳ Ｐゴシック" pitchFamily="34" charset="-128"/>
              </a:rPr>
              <a:t>    </a:t>
            </a:r>
            <a:r>
              <a:rPr lang="ja-JP" alt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で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す。</a:t>
            </a:r>
          </a:p>
          <a:p>
            <a:pPr>
              <a:buFont typeface="Wingdings" pitchFamily="2" charset="2"/>
              <a:buNone/>
            </a:pPr>
            <a:r>
              <a:rPr lang="ja-JP" altLang="en-US" sz="1800" b="1">
                <a:ea typeface="ＭＳ Ｐゴシック" pitchFamily="34" charset="-128"/>
              </a:rPr>
              <a:t>   </a:t>
            </a:r>
            <a:r>
              <a:rPr lang="en-US" altLang="ja-JP" sz="1800" dirty="0">
                <a:solidFill>
                  <a:schemeClr val="folHlink"/>
                </a:solidFill>
                <a:ea typeface="ＭＳ Ｐゴシック" pitchFamily="34" charset="-128"/>
              </a:rPr>
              <a:t>X      Y</a:t>
            </a:r>
            <a:r>
              <a:rPr lang="en-US" altLang="ja-JP" sz="1800" b="1" dirty="0">
                <a:solidFill>
                  <a:schemeClr val="folHlink"/>
                </a:solidFill>
                <a:ea typeface="ＭＳ Ｐゴシック" pitchFamily="34" charset="-128"/>
              </a:rPr>
              <a:t>                                        </a:t>
            </a: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　　　　　　　　　　　　　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　あります。</a:t>
            </a:r>
          </a:p>
          <a:p>
            <a:pPr>
              <a:buFont typeface="Wingdings" pitchFamily="2" charset="2"/>
              <a:buNone/>
            </a:pP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います。</a:t>
            </a: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</a:t>
            </a:r>
          </a:p>
          <a:p>
            <a:pPr>
              <a:buFont typeface="Wingdings" pitchFamily="2" charset="2"/>
              <a:buNone/>
            </a:pPr>
            <a:endParaRPr lang="ja-JP" altLang="en-US" sz="1800" b="1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1800">
                <a:ea typeface="ＭＳ Ｐゴシック" pitchFamily="34" charset="-128"/>
              </a:rPr>
              <a:t>　　　　　　　　　　　　</a:t>
            </a:r>
          </a:p>
          <a:p>
            <a:pPr>
              <a:buFont typeface="Wingdings" pitchFamily="2" charset="2"/>
              <a:buNone/>
            </a:pPr>
            <a:r>
              <a:rPr lang="ja-JP" altLang="en-US" sz="1800">
                <a:ea typeface="ＭＳ Ｐゴシック" pitchFamily="34" charset="-128"/>
              </a:rPr>
              <a:t>　　　　　　　　　　　　</a:t>
            </a:r>
            <a:r>
              <a:rPr lang="en-US" altLang="ja-JP" sz="1800" dirty="0">
                <a:ea typeface="ＭＳ Ｐゴシック" pitchFamily="34" charset="-128"/>
              </a:rPr>
              <a:t>[ </a:t>
            </a:r>
            <a:r>
              <a:rPr lang="ja-JP" altLang="en-US" sz="1800" b="1">
                <a:solidFill>
                  <a:schemeClr val="hlink"/>
                </a:solidFill>
                <a:ea typeface="ＭＳ Ｐゴシック" pitchFamily="34" charset="-128"/>
              </a:rPr>
              <a:t>そば、よこ、</a:t>
            </a:r>
            <a:r>
              <a:rPr lang="en-US" altLang="ja-JP" sz="1800" b="1" dirty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  <a:r>
              <a:rPr lang="ja-JP" altLang="en-US" sz="1800" b="1">
                <a:solidFill>
                  <a:schemeClr val="hlink"/>
                </a:solidFill>
                <a:ea typeface="ＭＳ Ｐゴシック" pitchFamily="34" charset="-128"/>
              </a:rPr>
              <a:t>となり、ちかく、、、</a:t>
            </a:r>
            <a:r>
              <a:rPr lang="en-US" altLang="ja-JP" sz="1800" dirty="0">
                <a:ea typeface="ＭＳ Ｐゴシック" pitchFamily="34" charset="-128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ja-JP" altLang="en-US" sz="1800">
                <a:ea typeface="ＭＳ Ｐゴシック" pitchFamily="34" charset="-128"/>
              </a:rPr>
              <a:t>　　　　　　　　　　　　　　　　　　　　　　　</a:t>
            </a:r>
          </a:p>
          <a:p>
            <a:pPr>
              <a:buFont typeface="Wingdings" pitchFamily="2" charset="2"/>
              <a:buNone/>
            </a:pPr>
            <a:r>
              <a:rPr lang="ja-JP" altLang="en-US" sz="1800">
                <a:ea typeface="ＭＳ Ｐゴシック" pitchFamily="34" charset="-128"/>
              </a:rPr>
              <a:t>　　</a:t>
            </a:r>
            <a:r>
              <a:rPr lang="ja-JP" altLang="en-US" sz="1800" b="1">
                <a:ea typeface="ＭＳ Ｐゴシック" pitchFamily="34" charset="-128"/>
              </a:rPr>
              <a:t>ノーこー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は</a:t>
            </a:r>
            <a:r>
              <a:rPr lang="en-US" altLang="ja-JP" sz="1800" dirty="0">
                <a:ea typeface="ＭＳ Ｐゴシック" pitchFamily="34" charset="-128"/>
              </a:rPr>
              <a:t>L.A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の </a:t>
            </a:r>
            <a:r>
              <a:rPr lang="ja-JP" altLang="en-US" sz="1800" b="1">
                <a:solidFill>
                  <a:schemeClr val="hlink"/>
                </a:solidFill>
                <a:ea typeface="ＭＳ Ｐゴシック" pitchFamily="34" charset="-128"/>
              </a:rPr>
              <a:t>                                      </a:t>
            </a:r>
          </a:p>
          <a:p>
            <a:pPr>
              <a:buFont typeface="Wingdings" pitchFamily="2" charset="2"/>
              <a:buNone/>
            </a:pPr>
            <a:endParaRPr lang="ja-JP" altLang="en-US" sz="1800" b="1">
              <a:solidFill>
                <a:schemeClr val="hlink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ja-JP" altLang="en-US" sz="1800" b="1">
              <a:solidFill>
                <a:schemeClr val="hlink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ja-JP" altLang="en-US" sz="1800" b="1">
              <a:solidFill>
                <a:schemeClr val="hlink"/>
              </a:solidFill>
              <a:ea typeface="ＭＳ Ｐゴシック" pitchFamily="34" charset="-128"/>
            </a:endParaRPr>
          </a:p>
          <a:p>
            <a:r>
              <a:rPr lang="ja-JP" altLang="en-US" sz="1800" b="1" u="sng" smtClean="0">
                <a:ea typeface="ＭＳ Ｐゴシック" pitchFamily="34" charset="-128"/>
              </a:rPr>
              <a:t>バビさ</a:t>
            </a:r>
            <a:r>
              <a:rPr lang="ja-JP" altLang="en-US" sz="1800" b="1" u="sng">
                <a:ea typeface="ＭＳ Ｐゴシック" pitchFamily="34" charset="-128"/>
              </a:rPr>
              <a:t>ん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は　</a:t>
            </a:r>
            <a:r>
              <a:rPr lang="ja-JP" altLang="en-US" sz="1800" b="1" u="sng" smtClean="0">
                <a:ea typeface="ＭＳ Ｐゴシック" pitchFamily="34" charset="-128"/>
              </a:rPr>
              <a:t>アンドリアさ</a:t>
            </a:r>
            <a:r>
              <a:rPr lang="ja-JP" altLang="en-US" sz="1800" b="1" u="sng">
                <a:ea typeface="ＭＳ Ｐゴシック" pitchFamily="34" charset="-128"/>
              </a:rPr>
              <a:t>ん　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と　</a:t>
            </a:r>
            <a:r>
              <a:rPr lang="ja-JP" altLang="en-US" sz="1800" b="1" u="sng" smtClean="0">
                <a:ea typeface="ＭＳ Ｐゴシック" pitchFamily="34" charset="-128"/>
              </a:rPr>
              <a:t>シエラさ</a:t>
            </a:r>
            <a:r>
              <a:rPr lang="ja-JP" altLang="en-US" sz="1800" b="1" u="sng">
                <a:ea typeface="ＭＳ Ｐゴシック" pitchFamily="34" charset="-128"/>
              </a:rPr>
              <a:t>ん </a:t>
            </a: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[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の　</a:t>
            </a:r>
            <a:r>
              <a:rPr lang="ja-JP" altLang="en-US" sz="1800" b="1">
                <a:solidFill>
                  <a:schemeClr val="hlink"/>
                </a:solidFill>
                <a:ea typeface="ＭＳ Ｐゴシック" pitchFamily="34" charset="-128"/>
              </a:rPr>
              <a:t>あいだ</a:t>
            </a:r>
            <a:r>
              <a:rPr lang="en-US" altLang="ja-JP" sz="1800" dirty="0">
                <a:ea typeface="ＭＳ Ｐゴシック" pitchFamily="34" charset="-128"/>
              </a:rPr>
              <a:t>]</a:t>
            </a:r>
            <a:r>
              <a:rPr lang="ja-JP" altLang="en-US" sz="1800" b="1">
                <a:solidFill>
                  <a:schemeClr val="hlink"/>
                </a:solidFill>
                <a:ea typeface="ＭＳ Ｐゴシック" pitchFamily="34" charset="-128"/>
              </a:rPr>
              <a:t>　　　　</a:t>
            </a:r>
            <a:r>
              <a:rPr lang="ja-JP" altLang="en-US" sz="1800" b="1" smtClean="0">
                <a:solidFill>
                  <a:schemeClr val="hlink"/>
                </a:solidFill>
                <a:ea typeface="ＭＳ Ｐゴシック" pitchFamily="34" charset="-128"/>
              </a:rPr>
              <a:t>　</a:t>
            </a:r>
            <a:r>
              <a:rPr lang="ja-JP" alt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で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す。</a:t>
            </a:r>
          </a:p>
          <a:p>
            <a:pPr>
              <a:buFont typeface="Wingdings" pitchFamily="2" charset="2"/>
              <a:buNone/>
            </a:pP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　</a:t>
            </a:r>
            <a:r>
              <a:rPr lang="ja-JP" altLang="en-US" sz="1800" b="1">
                <a:solidFill>
                  <a:srgbClr val="996633"/>
                </a:solidFill>
                <a:ea typeface="ＭＳ Ｐゴシック" pitchFamily="34" charset="-128"/>
              </a:rPr>
              <a:t>　　</a:t>
            </a:r>
            <a:r>
              <a:rPr lang="en-US" altLang="ja-JP" sz="1600" dirty="0">
                <a:solidFill>
                  <a:srgbClr val="996633"/>
                </a:solidFill>
                <a:ea typeface="ＭＳ Ｐゴシック" pitchFamily="34" charset="-128"/>
              </a:rPr>
              <a:t>Z</a:t>
            </a:r>
            <a:r>
              <a:rPr lang="ja-JP" altLang="en-US" sz="1600" b="1">
                <a:solidFill>
                  <a:schemeClr val="folHlink"/>
                </a:solidFill>
                <a:ea typeface="ＭＳ Ｐゴシック" pitchFamily="34" charset="-128"/>
              </a:rPr>
              <a:t>　　　　　　　　　　</a:t>
            </a:r>
            <a:r>
              <a:rPr lang="en-US" altLang="ja-JP" sz="1600" dirty="0">
                <a:solidFill>
                  <a:srgbClr val="996633"/>
                </a:solidFill>
                <a:ea typeface="ＭＳ Ｐゴシック" pitchFamily="34" charset="-128"/>
              </a:rPr>
              <a:t>X                    Y</a:t>
            </a:r>
            <a:r>
              <a:rPr lang="ja-JP" altLang="en-US" sz="1800">
                <a:solidFill>
                  <a:schemeClr val="folHlink"/>
                </a:solidFill>
                <a:ea typeface="ＭＳ Ｐゴシック" pitchFamily="34" charset="-128"/>
              </a:rPr>
              <a:t>　</a:t>
            </a: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　　　　　　　　　　　　　　</a:t>
            </a:r>
            <a:r>
              <a:rPr lang="ja-JP" altLang="en-US" sz="1800" b="1">
                <a:solidFill>
                  <a:schemeClr val="tx2"/>
                </a:solidFill>
                <a:ea typeface="ＭＳ Ｐゴシック" pitchFamily="34" charset="-128"/>
              </a:rPr>
              <a:t>に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　あります。</a:t>
            </a:r>
          </a:p>
          <a:p>
            <a:pPr>
              <a:buNone/>
            </a:pPr>
            <a:r>
              <a:rPr lang="ja-JP" altLang="en-US" sz="1800" b="1">
                <a:solidFill>
                  <a:schemeClr val="folHlink"/>
                </a:solidFill>
                <a:ea typeface="ＭＳ Ｐゴシック" pitchFamily="34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800" b="1">
                <a:solidFill>
                  <a:srgbClr val="0000FF"/>
                </a:solidFill>
                <a:ea typeface="ＭＳ Ｐゴシック" pitchFamily="34" charset="-128"/>
              </a:rPr>
              <a:t>います。</a:t>
            </a:r>
          </a:p>
          <a:p>
            <a:pPr>
              <a:buFont typeface="Wingdings" pitchFamily="2" charset="2"/>
              <a:buNone/>
            </a:pPr>
            <a:endParaRPr lang="en-US" altLang="ja-JP" sz="1800" b="1" dirty="0">
              <a:solidFill>
                <a:schemeClr val="folHlink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ja-JP" sz="1800" dirty="0">
              <a:solidFill>
                <a:schemeClr val="folHlink"/>
              </a:solidFill>
              <a:ea typeface="ＭＳ Ｐゴシック" pitchFamily="34" charset="-128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057400" y="1447800"/>
            <a:ext cx="396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ja-JP" altLang="en-US" b="1">
                <a:solidFill>
                  <a:schemeClr val="hlink"/>
                </a:solidFill>
                <a:ea typeface="ＭＳ Ｐゴシック" pitchFamily="34" charset="-128"/>
              </a:rPr>
              <a:t>上（うえ）</a:t>
            </a:r>
          </a:p>
          <a:p>
            <a:pPr algn="ctr"/>
            <a:endParaRPr lang="ja-JP" altLang="en-US" b="1">
              <a:solidFill>
                <a:schemeClr val="hlink"/>
              </a:solidFill>
              <a:ea typeface="ＭＳ Ｐゴシック" pitchFamily="34" charset="-128"/>
            </a:endParaRPr>
          </a:p>
          <a:p>
            <a:pPr algn="ctr"/>
            <a:r>
              <a:rPr lang="ja-JP" altLang="en-US" b="1">
                <a:solidFill>
                  <a:schemeClr val="hlink"/>
                </a:solidFill>
                <a:ea typeface="ＭＳ Ｐゴシック" pitchFamily="34" charset="-128"/>
              </a:rPr>
              <a:t>左（ひだり）　　中（なか）　　　右（みぎ）　</a:t>
            </a:r>
          </a:p>
          <a:p>
            <a:pPr algn="ctr"/>
            <a:endParaRPr lang="ja-JP" altLang="en-US" b="1">
              <a:solidFill>
                <a:schemeClr val="hlink"/>
              </a:solidFill>
              <a:ea typeface="ＭＳ Ｐゴシック" pitchFamily="34" charset="-128"/>
            </a:endParaRPr>
          </a:p>
          <a:p>
            <a:pPr algn="ctr"/>
            <a:r>
              <a:rPr lang="ja-JP" altLang="en-US" b="1">
                <a:solidFill>
                  <a:schemeClr val="hlink"/>
                </a:solidFill>
                <a:ea typeface="ＭＳ Ｐゴシック" pitchFamily="34" charset="-128"/>
              </a:rPr>
              <a:t>下（した）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3581400" y="14478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505200" y="2057400"/>
            <a:ext cx="990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3505200" y="25908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2133600" y="19812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876800" y="19812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4572000" y="2133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H="1">
            <a:off x="3276600" y="2133600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6705600" y="1524000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6705600" y="5181600"/>
            <a:ext cx="1524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752600" y="6553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1400" b="1" dirty="0">
                <a:solidFill>
                  <a:srgbClr val="996633"/>
                </a:solidFill>
              </a:rPr>
              <a:t>X     </a:t>
            </a:r>
            <a:r>
              <a:rPr lang="ja-JP" altLang="en-US" sz="1400" b="1">
                <a:solidFill>
                  <a:srgbClr val="996633"/>
                </a:solidFill>
                <a:ea typeface="ＭＳ Ｐゴシック" pitchFamily="34" charset="-128"/>
              </a:rPr>
              <a:t>　　  </a:t>
            </a:r>
            <a:r>
              <a:rPr lang="ja-JP" altLang="en-US" sz="1400" b="1" smtClean="0">
                <a:solidFill>
                  <a:srgbClr val="996633"/>
                </a:solidFill>
                <a:ea typeface="ＭＳ Ｐゴシック" pitchFamily="34" charset="-128"/>
              </a:rPr>
              <a:t>            </a:t>
            </a:r>
            <a:r>
              <a:rPr lang="en-US" sz="1400" b="1" dirty="0">
                <a:solidFill>
                  <a:srgbClr val="996633"/>
                </a:solidFill>
              </a:rPr>
              <a:t>Z         </a:t>
            </a:r>
            <a:r>
              <a:rPr lang="ja-JP" altLang="en-US" sz="1400" b="1">
                <a:solidFill>
                  <a:srgbClr val="996633"/>
                </a:solidFill>
                <a:ea typeface="ＭＳ Ｐゴシック" pitchFamily="34" charset="-128"/>
              </a:rPr>
              <a:t>　  </a:t>
            </a:r>
            <a:r>
              <a:rPr lang="ja-JP" altLang="en-US" sz="1400" b="1" smtClean="0">
                <a:solidFill>
                  <a:srgbClr val="996633"/>
                </a:solidFill>
                <a:ea typeface="ＭＳ Ｐゴシック" pitchFamily="34" charset="-128"/>
              </a:rPr>
              <a:t>          </a:t>
            </a:r>
            <a:r>
              <a:rPr lang="en-US" sz="1400" b="1" dirty="0">
                <a:solidFill>
                  <a:srgbClr val="996633"/>
                </a:solidFill>
              </a:rPr>
              <a:t>Y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743200" y="3733800"/>
            <a:ext cx="300672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ea typeface="ＭＳ Ｐゴシック" pitchFamily="34" charset="-128"/>
              </a:rPr>
              <a:t>　　　　　　</a:t>
            </a:r>
            <a:r>
              <a:rPr lang="ja-JP" altLang="en-US" sz="1600" b="1">
                <a:ea typeface="ＭＳ Ｐゴシック" pitchFamily="34" charset="-128"/>
              </a:rPr>
              <a:t>　</a:t>
            </a:r>
            <a:r>
              <a:rPr lang="ja-JP" altLang="en-US" sz="1600" b="1">
                <a:solidFill>
                  <a:schemeClr val="hlink"/>
                </a:solidFill>
                <a:ea typeface="ＭＳ Ｐゴシック" pitchFamily="34" charset="-128"/>
              </a:rPr>
              <a:t>北（きた）</a:t>
            </a:r>
          </a:p>
          <a:p>
            <a:endParaRPr lang="ja-JP" altLang="en-US" sz="1600" b="1">
              <a:solidFill>
                <a:schemeClr val="hlink"/>
              </a:solidFill>
              <a:ea typeface="ＭＳ Ｐゴシック" pitchFamily="34" charset="-128"/>
            </a:endParaRPr>
          </a:p>
          <a:p>
            <a:r>
              <a:rPr lang="ja-JP" altLang="en-US" sz="1600" b="1">
                <a:solidFill>
                  <a:schemeClr val="hlink"/>
                </a:solidFill>
                <a:ea typeface="ＭＳ Ｐゴシック" pitchFamily="34" charset="-128"/>
              </a:rPr>
              <a:t>西（にし）　　　　　　　　東（ひがし）</a:t>
            </a:r>
          </a:p>
          <a:p>
            <a:endParaRPr lang="ja-JP" altLang="en-US" sz="1600" b="1">
              <a:solidFill>
                <a:schemeClr val="hlink"/>
              </a:solidFill>
              <a:ea typeface="ＭＳ Ｐゴシック" pitchFamily="34" charset="-128"/>
            </a:endParaRPr>
          </a:p>
          <a:p>
            <a:r>
              <a:rPr lang="ja-JP" altLang="en-US" sz="1600" b="1">
                <a:solidFill>
                  <a:schemeClr val="hlink"/>
                </a:solidFill>
                <a:ea typeface="ＭＳ Ｐゴシック" pitchFamily="34" charset="-128"/>
              </a:rPr>
              <a:t>　　　　　　　南（みなみ）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2743200" y="3733800"/>
            <a:ext cx="3048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3657600" y="4419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39624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3962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 flipV="1">
            <a:off x="41910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C:\Users\Mom\Desktop\boby-fal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715000"/>
            <a:ext cx="914400" cy="914400"/>
          </a:xfrm>
          <a:prstGeom prst="rect">
            <a:avLst/>
          </a:prstGeom>
          <a:noFill/>
        </p:spPr>
      </p:pic>
      <p:pic>
        <p:nvPicPr>
          <p:cNvPr id="1027" name="Picture 3" descr="C:\Users\Mom\Desktop\Andrye-fal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15000"/>
            <a:ext cx="914400" cy="914400"/>
          </a:xfrm>
          <a:prstGeom prst="rect">
            <a:avLst/>
          </a:prstGeom>
          <a:noFill/>
        </p:spPr>
      </p:pic>
      <p:pic>
        <p:nvPicPr>
          <p:cNvPr id="1028" name="Picture 4" descr="C:\Users\Mom\Desktop\Ciera-fal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57150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b="1">
                <a:solidFill>
                  <a:srgbClr val="006666"/>
                </a:solidFill>
                <a:ea typeface="ＭＳ Ｐゴシック" pitchFamily="34" charset="-128"/>
              </a:rPr>
              <a:t>「＿＿でし</a:t>
            </a:r>
            <a:r>
              <a:rPr lang="ja-JP" altLang="en-US" sz="3200" b="1" smtClean="0">
                <a:solidFill>
                  <a:srgbClr val="006666"/>
                </a:solidFill>
                <a:ea typeface="ＭＳ Ｐゴシック" pitchFamily="34" charset="-128"/>
              </a:rPr>
              <a:t>た　</a:t>
            </a:r>
            <a:r>
              <a:rPr lang="en-US" altLang="ja-JP" sz="3200" b="1" dirty="0" smtClean="0">
                <a:solidFill>
                  <a:srgbClr val="006666"/>
                </a:solidFill>
                <a:ea typeface="ＭＳ Ｐゴシック" pitchFamily="34" charset="-128"/>
              </a:rPr>
              <a:t>/ </a:t>
            </a:r>
            <a:r>
              <a:rPr lang="ja-JP" altLang="en-US" sz="3200" b="1" smtClean="0">
                <a:solidFill>
                  <a:srgbClr val="006666"/>
                </a:solidFill>
                <a:ea typeface="ＭＳ Ｐゴシック" pitchFamily="34" charset="-128"/>
              </a:rPr>
              <a:t>ました。」</a:t>
            </a:r>
            <a:r>
              <a:rPr lang="ja-JP" altLang="en-US" sz="3200">
                <a:solidFill>
                  <a:srgbClr val="006666"/>
                </a:solidFill>
                <a:ea typeface="ＭＳ Ｐゴシック" pitchFamily="34" charset="-128"/>
              </a:rPr>
              <a:t/>
            </a:r>
            <a:br>
              <a:rPr lang="ja-JP" altLang="en-US" sz="3200">
                <a:solidFill>
                  <a:srgbClr val="006666"/>
                </a:solidFill>
                <a:ea typeface="ＭＳ Ｐゴシック" pitchFamily="34" charset="-128"/>
              </a:rPr>
            </a:br>
            <a:r>
              <a:rPr lang="ja-JP" altLang="en-US" sz="2400">
                <a:solidFill>
                  <a:srgbClr val="006666"/>
                </a:solidFill>
                <a:ea typeface="ＭＳ Ｐゴシック" pitchFamily="34" charset="-128"/>
              </a:rPr>
              <a:t>　　　　　　　　　　　　　　　　　　　　　　　   　</a:t>
            </a:r>
            <a:r>
              <a:rPr lang="ja-JP" altLang="en-US" sz="2400" b="1">
                <a:solidFill>
                  <a:srgbClr val="006666"/>
                </a:solidFill>
                <a:ea typeface="ＭＳ Ｐゴシック" pitchFamily="34" charset="-128"/>
              </a:rPr>
              <a:t>　　                     　</a:t>
            </a:r>
            <a:r>
              <a:rPr lang="en-US" altLang="ja-JP" sz="2400" b="1" dirty="0">
                <a:solidFill>
                  <a:srgbClr val="006666"/>
                </a:solidFill>
                <a:ea typeface="ＭＳ Ｐゴシック" pitchFamily="34" charset="-128"/>
              </a:rPr>
              <a:t>Past</a:t>
            </a:r>
          </a:p>
        </p:txBody>
      </p:sp>
      <p:graphicFrame>
        <p:nvGraphicFramePr>
          <p:cNvPr id="13371" name="Group 59"/>
          <p:cNvGraphicFramePr>
            <a:graphicFrameLocks noGrp="1"/>
          </p:cNvGraphicFramePr>
          <p:nvPr>
            <p:ph idx="1"/>
          </p:nvPr>
        </p:nvGraphicFramePr>
        <p:xfrm>
          <a:off x="228600" y="1752599"/>
          <a:ext cx="8763000" cy="4282112"/>
        </p:xfrm>
        <a:graphic>
          <a:graphicData uri="http://schemas.openxmlformats.org/drawingml/2006/table">
            <a:tbl>
              <a:tblPr/>
              <a:tblGrid>
                <a:gridCol w="685800"/>
                <a:gridCol w="3581400"/>
                <a:gridCol w="4495800"/>
              </a:tblGrid>
              <a:tr h="766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今（いま）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Past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昔（むかし）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先生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です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学生</a:t>
                      </a: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でした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(-)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学生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ではありません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        　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じゃありません。）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先生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ではありません</a:t>
                      </a: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でした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　　　　　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じゃありません</a:t>
                      </a: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 した</a:t>
                      </a: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BB8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日本語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を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勉強します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日本語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を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勉強し</a:t>
                      </a: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ました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(-)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英語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を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勉強しません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私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は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英語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を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勉強しません</a:t>
                      </a:r>
                      <a:r>
                        <a:rPr kumimoji="0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でした</a:t>
                      </a:r>
                      <a:r>
                        <a:rPr kumimoji="0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。</a:t>
                      </a:r>
                      <a:endParaRPr kumimoji="0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BB8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solidFill>
                  <a:srgbClr val="CC6600"/>
                </a:solidFill>
                <a:ea typeface="ＭＳ Ｐゴシック" pitchFamily="34" charset="-128"/>
              </a:rPr>
              <a:t>Quantity </a:t>
            </a:r>
            <a:r>
              <a:rPr lang="en-US" sz="4000">
                <a:solidFill>
                  <a:srgbClr val="CC6600"/>
                </a:solidFill>
              </a:rPr>
              <a:t>Expression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Basic counting……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～つ：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一つ（ひとつ）、二つ（ふたつ）、三つ（みっつ）、、、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People……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～人（にん）：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一人（ひとり）、二人（ふたり）、三人（さにん）、、、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Animals, pets……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～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匹（ぴき）：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いっぴき、にひき、さんぴき、、、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Book……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～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冊（さつ）：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いっさつ、にさつ、さんさつ、、、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Pens (stick shape)……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～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本（ほん）：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いっぼん、にほん、さんぼん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Cube shape……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～個（こ）：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いっこ、にこ、さんこ、、、</a:t>
            </a:r>
          </a:p>
          <a:p>
            <a:pPr>
              <a:lnSpc>
                <a:spcPct val="90000"/>
              </a:lnSpc>
            </a:pPr>
            <a:r>
              <a:rPr lang="en-US" altLang="ja-JP" sz="2000" dirty="0">
                <a:solidFill>
                  <a:schemeClr val="bg2"/>
                </a:solidFill>
                <a:ea typeface="ＭＳ Ｐゴシック" pitchFamily="34" charset="-128"/>
              </a:rPr>
              <a:t>Paper……</a:t>
            </a:r>
            <a:r>
              <a:rPr lang="ja-JP" altLang="en-US" sz="2000" b="1">
                <a:solidFill>
                  <a:schemeClr val="accent2"/>
                </a:solidFill>
                <a:ea typeface="ＭＳ Ｐゴシック" pitchFamily="34" charset="-128"/>
              </a:rPr>
              <a:t>～枚（まい）：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いちまい、にまい、さんまい、、、</a:t>
            </a:r>
            <a:endParaRPr lang="ja-JP" altLang="en-US" sz="2000" b="1">
              <a:solidFill>
                <a:schemeClr val="bg2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House……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～軒（けん）：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いっけん、にけん、さんけん、、、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Tall building……</a:t>
            </a:r>
            <a:r>
              <a:rPr lang="ja-JP" altLang="en-US" sz="2000" b="1">
                <a:solidFill>
                  <a:srgbClr val="CC6600"/>
                </a:solidFill>
                <a:ea typeface="ＭＳ Ｐゴシック" pitchFamily="34" charset="-128"/>
              </a:rPr>
              <a:t>～棟（とう）：</a:t>
            </a:r>
            <a:r>
              <a:rPr lang="ja-JP" altLang="en-US" sz="2000">
                <a:solidFill>
                  <a:srgbClr val="CC6600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996600"/>
                </a:solidFill>
                <a:ea typeface="ＭＳ Ｐゴシック" pitchFamily="34" charset="-128"/>
              </a:rPr>
              <a:t>いっとう、にとう、さんとう、、、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</a:rPr>
              <a:t>…etc…</a:t>
            </a:r>
            <a:endParaRPr lang="en-US" altLang="ja-JP" sz="2000" dirty="0">
              <a:solidFill>
                <a:schemeClr val="bg2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ja-JP" sz="2000" dirty="0">
              <a:solidFill>
                <a:schemeClr val="bg2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>
                <a:ea typeface="ＭＳ Ｐゴシック" pitchFamily="34" charset="-128"/>
              </a:rPr>
              <a:t>＊私</a:t>
            </a:r>
            <a:r>
              <a:rPr lang="ja-JP" altLang="en-US" sz="2000">
                <a:solidFill>
                  <a:schemeClr val="tx2"/>
                </a:solidFill>
                <a:ea typeface="ＭＳ Ｐゴシック" pitchFamily="34" charset="-128"/>
              </a:rPr>
              <a:t>は</a:t>
            </a:r>
            <a:r>
              <a:rPr lang="ja-JP" altLang="en-US" sz="2000">
                <a:ea typeface="ＭＳ Ｐゴシック" pitchFamily="34" charset="-128"/>
              </a:rPr>
              <a:t>家族（かぞく）</a:t>
            </a:r>
            <a:r>
              <a:rPr lang="ja-JP" altLang="en-US" sz="2000">
                <a:solidFill>
                  <a:srgbClr val="CC3300"/>
                </a:solidFill>
                <a:ea typeface="ＭＳ Ｐゴシック" pitchFamily="34" charset="-128"/>
              </a:rPr>
              <a:t>が　</a:t>
            </a:r>
            <a:r>
              <a:rPr lang="ja-JP" altLang="en-US" sz="2000" u="sng">
                <a:solidFill>
                  <a:srgbClr val="996600"/>
                </a:solidFill>
                <a:ea typeface="ＭＳ Ｐゴシック" pitchFamily="34" charset="-128"/>
              </a:rPr>
              <a:t>５人</a:t>
            </a:r>
            <a:r>
              <a:rPr lang="ja-JP" altLang="en-US" sz="2000">
                <a:solidFill>
                  <a:schemeClr val="bg2"/>
                </a:solidFill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333399"/>
                </a:solidFill>
                <a:ea typeface="ＭＳ Ｐゴシック" pitchFamily="34" charset="-128"/>
              </a:rPr>
              <a:t>います</a:t>
            </a:r>
            <a:r>
              <a:rPr lang="ja-JP" altLang="en-US" sz="2000">
                <a:solidFill>
                  <a:schemeClr val="bg2"/>
                </a:solidFill>
                <a:ea typeface="ＭＳ Ｐゴシック" pitchFamily="34" charset="-128"/>
              </a:rPr>
              <a:t>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>
                <a:ea typeface="ＭＳ Ｐゴシック" pitchFamily="34" charset="-128"/>
              </a:rPr>
              <a:t>＊私</a:t>
            </a:r>
            <a:r>
              <a:rPr lang="ja-JP" altLang="en-US" sz="2000">
                <a:solidFill>
                  <a:schemeClr val="tx2"/>
                </a:solidFill>
                <a:ea typeface="ＭＳ Ｐゴシック" pitchFamily="34" charset="-128"/>
              </a:rPr>
              <a:t>は</a:t>
            </a:r>
            <a:r>
              <a:rPr lang="ja-JP" altLang="en-US" sz="2000">
                <a:solidFill>
                  <a:srgbClr val="006666"/>
                </a:solidFill>
                <a:ea typeface="ＭＳ Ｐゴシック" pitchFamily="34" charset="-128"/>
              </a:rPr>
              <a:t>きのう</a:t>
            </a:r>
            <a:r>
              <a:rPr lang="ja-JP" altLang="en-US" sz="2000">
                <a:ea typeface="ＭＳ Ｐゴシック" pitchFamily="34" charset="-128"/>
              </a:rPr>
              <a:t>モモすし</a:t>
            </a:r>
            <a:r>
              <a:rPr lang="ja-JP" altLang="en-US" sz="2000">
                <a:solidFill>
                  <a:schemeClr val="tx2"/>
                </a:solidFill>
                <a:ea typeface="ＭＳ Ｐゴシック" pitchFamily="34" charset="-128"/>
              </a:rPr>
              <a:t>で</a:t>
            </a:r>
            <a:r>
              <a:rPr lang="ja-JP" altLang="en-US" sz="2000">
                <a:ea typeface="ＭＳ Ｐゴシック" pitchFamily="34" charset="-128"/>
              </a:rPr>
              <a:t>すし</a:t>
            </a:r>
            <a:r>
              <a:rPr lang="ja-JP" altLang="en-US" sz="2000">
                <a:solidFill>
                  <a:schemeClr val="tx2"/>
                </a:solidFill>
                <a:ea typeface="ＭＳ Ｐゴシック" pitchFamily="34" charset="-128"/>
              </a:rPr>
              <a:t>を</a:t>
            </a:r>
            <a:r>
              <a:rPr lang="ja-JP" altLang="en-US" sz="2000">
                <a:ea typeface="ＭＳ Ｐゴシック" pitchFamily="34" charset="-128"/>
              </a:rPr>
              <a:t>　</a:t>
            </a:r>
            <a:r>
              <a:rPr lang="ja-JP" altLang="en-US" sz="2000" u="sng">
                <a:solidFill>
                  <a:srgbClr val="996600"/>
                </a:solidFill>
                <a:ea typeface="ＭＳ Ｐゴシック" pitchFamily="34" charset="-128"/>
              </a:rPr>
              <a:t>たくさん</a:t>
            </a:r>
            <a:r>
              <a:rPr lang="ja-JP" altLang="en-US" sz="2000"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333399"/>
                </a:solidFill>
                <a:ea typeface="ＭＳ Ｐゴシック" pitchFamily="34" charset="-128"/>
              </a:rPr>
              <a:t>食べ</a:t>
            </a:r>
            <a:r>
              <a:rPr lang="ja-JP" altLang="en-US" sz="2000">
                <a:solidFill>
                  <a:srgbClr val="006666"/>
                </a:solidFill>
                <a:ea typeface="ＭＳ Ｐゴシック" pitchFamily="34" charset="-128"/>
              </a:rPr>
              <a:t>ました</a:t>
            </a:r>
            <a:r>
              <a:rPr lang="ja-JP" altLang="en-US" sz="2000">
                <a:solidFill>
                  <a:srgbClr val="333399"/>
                </a:solidFill>
                <a:ea typeface="ＭＳ Ｐゴシック" pitchFamily="34" charset="-128"/>
              </a:rPr>
              <a:t>。</a:t>
            </a:r>
            <a:r>
              <a:rPr lang="ja-JP" altLang="en-US" sz="2000">
                <a:ea typeface="ＭＳ Ｐゴシック" pitchFamily="34" charset="-128"/>
              </a:rPr>
              <a:t>　</a:t>
            </a:r>
            <a:r>
              <a:rPr lang="ja-JP" altLang="en-US" sz="2000" u="sng">
                <a:solidFill>
                  <a:srgbClr val="996600"/>
                </a:solidFill>
                <a:ea typeface="ＭＳ Ｐゴシック" pitchFamily="34" charset="-128"/>
              </a:rPr>
              <a:t>５０こ</a:t>
            </a:r>
            <a:r>
              <a:rPr lang="ja-JP" altLang="en-US" sz="2000">
                <a:ea typeface="ＭＳ Ｐゴシック" pitchFamily="34" charset="-128"/>
              </a:rPr>
              <a:t>　</a:t>
            </a:r>
            <a:r>
              <a:rPr lang="en-US" altLang="ja-JP" sz="2000" dirty="0">
                <a:ea typeface="ＭＳ Ｐゴシック" pitchFamily="34" charset="-128"/>
              </a:rPr>
              <a:t>(</a:t>
            </a:r>
            <a:r>
              <a:rPr lang="ja-JP" altLang="en-US" sz="2000">
                <a:solidFill>
                  <a:schemeClr val="tx2"/>
                </a:solidFill>
                <a:ea typeface="ＭＳ Ｐゴシック" pitchFamily="34" charset="-128"/>
              </a:rPr>
              <a:t>を</a:t>
            </a:r>
            <a:r>
              <a:rPr lang="en-US" altLang="ja-JP" sz="2000" dirty="0">
                <a:ea typeface="ＭＳ Ｐゴシック" pitchFamily="34" charset="-128"/>
              </a:rPr>
              <a:t>)</a:t>
            </a:r>
            <a:r>
              <a:rPr lang="ja-JP" altLang="en-US" sz="2000">
                <a:solidFill>
                  <a:srgbClr val="333399"/>
                </a:solidFill>
                <a:ea typeface="ＭＳ Ｐゴシック" pitchFamily="34" charset="-128"/>
              </a:rPr>
              <a:t>たべ</a:t>
            </a:r>
            <a:r>
              <a:rPr lang="ja-JP" altLang="en-US" sz="2000">
                <a:solidFill>
                  <a:srgbClr val="006666"/>
                </a:solidFill>
                <a:ea typeface="ＭＳ Ｐゴシック" pitchFamily="34" charset="-128"/>
              </a:rPr>
              <a:t>ました</a:t>
            </a:r>
            <a:r>
              <a:rPr lang="ja-JP" altLang="en-US" sz="2000" smtClean="0">
                <a:solidFill>
                  <a:srgbClr val="333399"/>
                </a:solidFill>
                <a:ea typeface="ＭＳ Ｐゴシック" pitchFamily="34" charset="-128"/>
              </a:rPr>
              <a:t>。</a:t>
            </a:r>
            <a:endParaRPr lang="en-US" altLang="ja-JP" sz="2000" dirty="0" smtClean="0">
              <a:solidFill>
                <a:srgbClr val="333399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smtClean="0">
                <a:ea typeface="ＭＳ Ｐゴシック" pitchFamily="34" charset="-128"/>
              </a:rPr>
              <a:t>＊ハンバーガー</a:t>
            </a:r>
            <a:r>
              <a:rPr lang="ja-JP" altLang="en-US" sz="2000" smtClean="0">
                <a:solidFill>
                  <a:srgbClr val="FF0000"/>
                </a:solidFill>
                <a:ea typeface="ＭＳ Ｐゴシック" pitchFamily="34" charset="-128"/>
              </a:rPr>
              <a:t>を　</a:t>
            </a:r>
            <a:r>
              <a:rPr lang="ja-JP" altLang="en-US" sz="2000" smtClean="0">
                <a:solidFill>
                  <a:srgbClr val="996600"/>
                </a:solidFill>
                <a:ea typeface="ＭＳ Ｐゴシック" pitchFamily="34" charset="-128"/>
              </a:rPr>
              <a:t>三つ　</a:t>
            </a:r>
            <a:r>
              <a:rPr lang="ja-JP" altLang="en-US" sz="2000" smtClean="0">
                <a:solidFill>
                  <a:srgbClr val="333399"/>
                </a:solidFill>
                <a:ea typeface="ＭＳ Ｐゴシック" pitchFamily="34" charset="-128"/>
              </a:rPr>
              <a:t>おねがいします。</a:t>
            </a:r>
            <a:endParaRPr lang="ja-JP" altLang="en-US" sz="2000">
              <a:solidFill>
                <a:srgbClr val="333399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1797</TotalTime>
  <Words>162</Words>
  <Application>Microsoft Office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Level</vt:lpstr>
      <vt:lpstr>   あります/います。                          There is/are                                                                                            To have</vt:lpstr>
      <vt:lpstr>「＿に＿が　あります/います。」　　　　 　　　　　　　　　　　　　　　　　　　　　      There is (are)　smth…                                 　　　　　　　　　　　  　                        to have smth…</vt:lpstr>
      <vt:lpstr>Location words:</vt:lpstr>
      <vt:lpstr>「＿＿でした　/ ました。」 　　　　　　　　　　　　　　　　　　　　　　　   　　　                     　Past</vt:lpstr>
      <vt:lpstr>Quantity Expression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第４課　ふくしゅう 　　　　　　　　　　　　　　Lesson 4 review</dc:title>
  <dc:creator>Amistrator</dc:creator>
  <cp:lastModifiedBy>Norco College CIS</cp:lastModifiedBy>
  <cp:revision>16</cp:revision>
  <dcterms:created xsi:type="dcterms:W3CDTF">2009-05-16T19:52:16Z</dcterms:created>
  <dcterms:modified xsi:type="dcterms:W3CDTF">2012-11-20T18:32:22Z</dcterms:modified>
</cp:coreProperties>
</file>