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6600"/>
    <a:srgbClr val="006666"/>
    <a:srgbClr val="0000FF"/>
    <a:srgbClr val="3366FF"/>
    <a:srgbClr val="33CC33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3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19C0BF-B3D4-4F77-BCF1-2352836AD1B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096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020E7-DDCF-4FA9-9058-F45A2CF02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7DD63-EDD9-404D-B79C-0AF146913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4BD5BA5-2E91-4A1D-8E9D-E7BD0BA8E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D3B369-E48A-4372-BD63-5557411BD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4476E-7909-4956-B103-AF37A3976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D4FC7-F345-4564-BADD-C628A91D5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0A19-7464-4783-95D0-EB003F439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5DE90-9553-4B9E-9C6C-26583C93C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CB03-B8AF-462D-B016-17EB3F581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FCF50-3629-4736-9417-818A56194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F0F40-E304-4BF8-A34A-5B81416F5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5B00F-D5CA-416B-A3F5-C48B405C2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D86484E-CFEB-4AC6-A5AD-85897A325D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ja-JP" altLang="en-US" sz="4400" dirty="0" smtClean="0">
                <a:ea typeface="ＭＳ Ｐゴシック" charset="-128"/>
              </a:rPr>
              <a:t>第６課</a:t>
            </a:r>
            <a:r>
              <a:rPr lang="ja-JP" altLang="en-US" sz="4400" dirty="0">
                <a:ea typeface="ＭＳ Ｐゴシック" charset="-128"/>
              </a:rPr>
              <a:t>のふくしゅう</a:t>
            </a:r>
            <a:r>
              <a:rPr lang="ja-JP" altLang="en-US" dirty="0">
                <a:ea typeface="ＭＳ Ｐゴシック" charset="-128"/>
              </a:rPr>
              <a:t/>
            </a:r>
            <a:br>
              <a:rPr lang="ja-JP" altLang="en-US" dirty="0">
                <a:ea typeface="ＭＳ Ｐゴシック" charset="-128"/>
              </a:rPr>
            </a:br>
            <a:r>
              <a:rPr lang="ja-JP" altLang="en-US" dirty="0">
                <a:ea typeface="ＭＳ Ｐゴシック" charset="-128"/>
              </a:rPr>
              <a:t>                        </a:t>
            </a:r>
            <a:r>
              <a:rPr lang="en-US" altLang="ja-JP" sz="4000" dirty="0" smtClean="0">
                <a:ea typeface="ＭＳ Ｐゴシック" charset="-128"/>
              </a:rPr>
              <a:t>Lesson 6 </a:t>
            </a:r>
            <a:r>
              <a:rPr lang="en-US" altLang="ja-JP" sz="4000" dirty="0">
                <a:ea typeface="ＭＳ Ｐゴシック" charset="-128"/>
              </a:rPr>
              <a:t>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3282950"/>
          </a:xfrm>
        </p:spPr>
        <p:txBody>
          <a:bodyPr/>
          <a:lstStyle/>
          <a:p>
            <a:pPr algn="l">
              <a:buFont typeface="Wingdings" pitchFamily="2" charset="2"/>
              <a:buChar char="p"/>
            </a:pPr>
            <a:r>
              <a:rPr lang="ja-JP" altLang="en-US" dirty="0">
                <a:ea typeface="ＭＳ Ｐゴシック" charset="-128"/>
              </a:rPr>
              <a:t>　</a:t>
            </a:r>
            <a:r>
              <a:rPr lang="ja-JP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「～て」 </a:t>
            </a:r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form</a:t>
            </a:r>
            <a:endParaRPr lang="en-US" altLang="ja-JP" sz="2400" i="1" dirty="0">
              <a:solidFill>
                <a:schemeClr val="bg2">
                  <a:lumMod val="60000"/>
                  <a:lumOff val="40000"/>
                </a:schemeClr>
              </a:solidFill>
              <a:ea typeface="ＭＳ Ｐゴシック" charset="-128"/>
            </a:endParaRPr>
          </a:p>
          <a:p>
            <a:pPr algn="l">
              <a:buFont typeface="Wingdings" pitchFamily="2" charset="2"/>
              <a:buChar char="p"/>
            </a:pPr>
            <a:r>
              <a:rPr lang="ja-JP" altLang="en-US" dirty="0">
                <a:solidFill>
                  <a:srgbClr val="69BD43"/>
                </a:solidFill>
                <a:ea typeface="ＭＳ Ｐゴシック" charset="-128"/>
              </a:rPr>
              <a:t>　</a:t>
            </a:r>
            <a:r>
              <a:rPr lang="ja-JP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「～て</a:t>
            </a:r>
            <a:r>
              <a:rPr lang="ja-JP" altLang="en-US" dirty="0" smtClean="0">
                <a:solidFill>
                  <a:srgbClr val="0000FF"/>
                </a:solidFill>
                <a:ea typeface="ＭＳ Ｐゴシック" charset="-128"/>
              </a:rPr>
              <a:t>ください。</a:t>
            </a:r>
            <a:r>
              <a:rPr lang="ja-JP" altLang="en-US" dirty="0">
                <a:solidFill>
                  <a:srgbClr val="0000FF"/>
                </a:solidFill>
                <a:ea typeface="ＭＳ Ｐゴシック" charset="-128"/>
              </a:rPr>
              <a:t>」</a:t>
            </a:r>
            <a:endParaRPr lang="en-US" altLang="ja-JP" sz="2400" i="1" dirty="0">
              <a:solidFill>
                <a:srgbClr val="0000FF"/>
              </a:solidFill>
              <a:ea typeface="ＭＳ Ｐゴシック" charset="-128"/>
            </a:endParaRPr>
          </a:p>
          <a:p>
            <a:pPr algn="l">
              <a:buFont typeface="Wingdings" pitchFamily="2" charset="2"/>
              <a:buChar char="p"/>
            </a:pPr>
            <a:r>
              <a:rPr lang="ja-JP" altLang="en-US" dirty="0">
                <a:ea typeface="ＭＳ Ｐゴシック" charset="-128"/>
              </a:rPr>
              <a:t>　</a:t>
            </a:r>
            <a:r>
              <a:rPr lang="ja-JP" alt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「～</a:t>
            </a:r>
            <a:r>
              <a:rPr lang="ja-JP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て</a:t>
            </a:r>
            <a:r>
              <a:rPr lang="ja-JP" altLang="en-US" dirty="0" smtClean="0">
                <a:solidFill>
                  <a:srgbClr val="FF3300"/>
                </a:solidFill>
                <a:ea typeface="ＭＳ Ｐゴシック" charset="-128"/>
              </a:rPr>
              <a:t>も</a:t>
            </a:r>
            <a:r>
              <a:rPr lang="ja-JP" altLang="en-US" dirty="0" smtClean="0">
                <a:solidFill>
                  <a:srgbClr val="33CC33"/>
                </a:solidFill>
                <a:ea typeface="ＭＳ Ｐゴシック" charset="-128"/>
              </a:rPr>
              <a:t>いい</a:t>
            </a:r>
            <a:r>
              <a:rPr lang="ja-JP" altLang="en-US" dirty="0" smtClean="0">
                <a:solidFill>
                  <a:srgbClr val="0000FF"/>
                </a:solidFill>
                <a:ea typeface="ＭＳ Ｐゴシック" charset="-128"/>
              </a:rPr>
              <a:t>です。」</a:t>
            </a:r>
            <a:endParaRPr lang="en-US" altLang="ja-JP" sz="2400" i="1" dirty="0">
              <a:solidFill>
                <a:srgbClr val="0000FF"/>
              </a:solidFill>
              <a:ea typeface="ＭＳ Ｐゴシック" charset="-128"/>
            </a:endParaRPr>
          </a:p>
          <a:p>
            <a:pPr algn="l">
              <a:buFont typeface="Wingdings" pitchFamily="2" charset="2"/>
              <a:buChar char="p"/>
            </a:pPr>
            <a:r>
              <a:rPr lang="ja-JP" altLang="en-US" dirty="0">
                <a:ea typeface="ＭＳ Ｐゴシック" charset="-128"/>
              </a:rPr>
              <a:t>　</a:t>
            </a:r>
            <a:r>
              <a:rPr lang="ja-JP" altLang="en-US" dirty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「～</a:t>
            </a:r>
            <a:r>
              <a:rPr lang="ja-JP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charset="-128"/>
              </a:rPr>
              <a:t>て</a:t>
            </a:r>
            <a:r>
              <a:rPr lang="ja-JP" altLang="en-US" dirty="0" smtClean="0">
                <a:solidFill>
                  <a:srgbClr val="FF3300"/>
                </a:solidFill>
                <a:ea typeface="ＭＳ Ｐゴシック" charset="-128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ea typeface="ＭＳ Ｐゴシック" charset="-128"/>
              </a:rPr>
              <a:t>いけません。」</a:t>
            </a:r>
            <a:endParaRPr lang="en-US" altLang="ja-JP" dirty="0" smtClean="0">
              <a:solidFill>
                <a:srgbClr val="0000FF"/>
              </a:solidFill>
              <a:ea typeface="ＭＳ Ｐゴシック" charset="-128"/>
            </a:endParaRPr>
          </a:p>
          <a:p>
            <a:pPr algn="l">
              <a:buFont typeface="Wingdings" pitchFamily="2" charset="2"/>
              <a:buChar char="p"/>
            </a:pPr>
            <a:r>
              <a:rPr lang="ja-JP" altLang="en-US" dirty="0">
                <a:solidFill>
                  <a:srgbClr val="0000FF"/>
                </a:solidFill>
                <a:ea typeface="ＭＳ Ｐゴシック" charset="-128"/>
              </a:rPr>
              <a:t>　</a:t>
            </a:r>
            <a:r>
              <a:rPr lang="ja-JP" altLang="en-US" dirty="0" smtClean="0">
                <a:ea typeface="ＭＳ Ｐゴシック" charset="-128"/>
              </a:rPr>
              <a:t>「～～</a:t>
            </a:r>
            <a:r>
              <a:rPr lang="ja-JP" altLang="en-US" dirty="0" smtClean="0">
                <a:solidFill>
                  <a:srgbClr val="996600"/>
                </a:solidFill>
                <a:ea typeface="ＭＳ Ｐゴシック" charset="-128"/>
              </a:rPr>
              <a:t>から</a:t>
            </a:r>
            <a:r>
              <a:rPr lang="ja-JP" altLang="en-US" dirty="0" smtClean="0">
                <a:ea typeface="ＭＳ Ｐゴシック" charset="-128"/>
              </a:rPr>
              <a:t>。」</a:t>
            </a:r>
          </a:p>
          <a:p>
            <a:pPr algn="l">
              <a:buFont typeface="Wingdings" pitchFamily="2" charset="2"/>
              <a:buChar char="p"/>
            </a:pPr>
            <a:r>
              <a:rPr lang="ja-JP" altLang="en-US" dirty="0" smtClean="0">
                <a:ea typeface="ＭＳ Ｐゴシック" charset="-128"/>
              </a:rPr>
              <a:t>　　　＿＿＿</a:t>
            </a:r>
            <a:r>
              <a:rPr lang="ja-JP" altLang="en-US" dirty="0" smtClean="0">
                <a:solidFill>
                  <a:srgbClr val="0066FF"/>
                </a:solidFill>
                <a:ea typeface="ＭＳ Ｐゴシック" charset="-128"/>
              </a:rPr>
              <a:t>ましょう</a:t>
            </a:r>
            <a:r>
              <a:rPr lang="ja-JP" altLang="en-US" dirty="0" smtClean="0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 dirty="0" smtClean="0">
                <a:solidFill>
                  <a:srgbClr val="0066FF"/>
                </a:solidFill>
                <a:ea typeface="ＭＳ Ｐゴシック" charset="-128"/>
              </a:rPr>
              <a:t>。</a:t>
            </a:r>
            <a:endParaRPr lang="ja-JP" altLang="en-US" dirty="0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dirty="0" smtClean="0"/>
              <a:t>「～て」</a:t>
            </a:r>
            <a:r>
              <a:rPr lang="en-US" altLang="ja-JP" sz="4000" dirty="0"/>
              <a:t>F</a:t>
            </a:r>
            <a:r>
              <a:rPr lang="en-US" altLang="ja-JP" sz="4000" dirty="0" smtClean="0"/>
              <a:t>orm </a:t>
            </a:r>
            <a:r>
              <a:rPr lang="en-US" sz="4000" dirty="0" smtClean="0"/>
              <a:t>Conjugation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26429" y="1481188"/>
            <a:ext cx="4038600" cy="5044814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する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Irregular verb: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51975" y="1481188"/>
            <a:ext cx="4041648" cy="452628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>
                <a:solidFill>
                  <a:srgbClr val="0000FF"/>
                </a:solidFill>
              </a:rPr>
              <a:t>う</a:t>
            </a:r>
            <a:r>
              <a:rPr lang="en-US" altLang="ja-JP" dirty="0">
                <a:solidFill>
                  <a:srgbClr val="0000FF"/>
                </a:solidFill>
              </a:rPr>
              <a:t>_verb: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84105"/>
              </p:ext>
            </p:extLst>
          </p:nvPr>
        </p:nvGraphicFramePr>
        <p:xfrm>
          <a:off x="609600" y="2286000"/>
          <a:ext cx="3515840" cy="3931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586"/>
                <a:gridCol w="871880"/>
                <a:gridCol w="2175374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う</a:t>
                      </a:r>
                    </a:p>
                    <a:p>
                      <a:r>
                        <a:rPr lang="ja-JP" altLang="en-US" b="1" dirty="0" smtClean="0"/>
                        <a:t>つ</a:t>
                      </a:r>
                    </a:p>
                    <a:p>
                      <a:r>
                        <a:rPr lang="ja-JP" altLang="en-US" b="1" dirty="0" smtClean="0"/>
                        <a:t>る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b="1" dirty="0" smtClean="0"/>
                    </a:p>
                    <a:p>
                      <a:r>
                        <a:rPr lang="ja-JP" altLang="en-US" b="1" dirty="0" smtClean="0"/>
                        <a:t>って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あう　 あって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まつ　 まって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うる 　うって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む</a:t>
                      </a:r>
                    </a:p>
                    <a:p>
                      <a:r>
                        <a:rPr lang="ja-JP" altLang="en-US" b="1" dirty="0" smtClean="0"/>
                        <a:t>ぶ</a:t>
                      </a:r>
                    </a:p>
                    <a:p>
                      <a:r>
                        <a:rPr lang="ja-JP" altLang="en-US" b="1" dirty="0" smtClean="0"/>
                        <a:t>ぬ</a:t>
                      </a: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ja-JP" altLang="en-US" b="1" dirty="0" smtClean="0"/>
                        <a:t>んで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のむ　 のんで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とぶ　 とんで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しぬ 　しんで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く</a:t>
                      </a:r>
                    </a:p>
                    <a:p>
                      <a:r>
                        <a:rPr lang="ja-JP" altLang="en-US" b="1" dirty="0" smtClean="0"/>
                        <a:t>ぐ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いて</a:t>
                      </a:r>
                    </a:p>
                    <a:p>
                      <a:r>
                        <a:rPr lang="ja-JP" altLang="en-US" b="1" dirty="0" smtClean="0"/>
                        <a:t>いで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かく　  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かいて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およぐ　 およいで</a:t>
                      </a: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す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して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はなす 　はなして</a:t>
                      </a: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95995"/>
              </p:ext>
            </p:extLst>
          </p:nvPr>
        </p:nvGraphicFramePr>
        <p:xfrm>
          <a:off x="4800600" y="2133600"/>
          <a:ext cx="3421062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8502"/>
                <a:gridCol w="459395"/>
                <a:gridCol w="2513165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る</a:t>
                      </a:r>
                      <a:endParaRPr lang="en-US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て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みる　　　みて</a:t>
                      </a:r>
                    </a:p>
                    <a:p>
                      <a:r>
                        <a:rPr lang="ja-JP" altLang="en-US" dirty="0" smtClean="0"/>
                        <a:t>たべる　　たべて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8301"/>
              </p:ext>
            </p:extLst>
          </p:nvPr>
        </p:nvGraphicFramePr>
        <p:xfrm>
          <a:off x="4876800" y="4003595"/>
          <a:ext cx="3421062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2246"/>
                <a:gridCol w="702605"/>
                <a:gridCol w="1986211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する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して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べんきょうする　</a:t>
                      </a:r>
                    </a:p>
                    <a:p>
                      <a:r>
                        <a:rPr lang="ja-JP" altLang="en-US" dirty="0" smtClean="0"/>
                        <a:t>べんきょうして</a:t>
                      </a:r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60965"/>
              </p:ext>
            </p:extLst>
          </p:nvPr>
        </p:nvGraphicFramePr>
        <p:xfrm>
          <a:off x="5105400" y="5762551"/>
          <a:ext cx="264282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75470"/>
                <a:gridCol w="1567350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くる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きて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かえって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76" y="1"/>
            <a:ext cx="8549640" cy="838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dirty="0" smtClean="0">
                <a:solidFill>
                  <a:srgbClr val="7F7F7F"/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てください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。」     </a:t>
            </a:r>
            <a:r>
              <a:rPr lang="en-US" sz="2000" dirty="0" smtClean="0"/>
              <a:t>Please to do ~~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481188"/>
            <a:ext cx="4038600" cy="5044814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する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Irregular verb: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13909" y="1481188"/>
            <a:ext cx="4041648" cy="452628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う</a:t>
            </a:r>
            <a:r>
              <a:rPr lang="en-US" altLang="ja-JP" dirty="0" smtClean="0">
                <a:solidFill>
                  <a:srgbClr val="0000FF"/>
                </a:solidFill>
              </a:rPr>
              <a:t>_verb</a:t>
            </a:r>
            <a:r>
              <a:rPr lang="en-US" altLang="ja-JP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20954"/>
              </p:ext>
            </p:extLst>
          </p:nvPr>
        </p:nvGraphicFramePr>
        <p:xfrm>
          <a:off x="447776" y="2334815"/>
          <a:ext cx="3827354" cy="3931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78317"/>
                <a:gridCol w="3149037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う</a:t>
                      </a:r>
                    </a:p>
                    <a:p>
                      <a:r>
                        <a:rPr lang="ja-JP" altLang="en-US" b="1" dirty="0" smtClean="0"/>
                        <a:t>つ</a:t>
                      </a:r>
                    </a:p>
                    <a:p>
                      <a:r>
                        <a:rPr lang="ja-JP" altLang="en-US" b="1" dirty="0" smtClean="0"/>
                        <a:t>る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あう　 あっ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まつ　 まっ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うる 　うっ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む</a:t>
                      </a:r>
                    </a:p>
                    <a:p>
                      <a:r>
                        <a:rPr lang="ja-JP" altLang="en-US" b="1" dirty="0" smtClean="0"/>
                        <a:t>ぶ</a:t>
                      </a:r>
                    </a:p>
                    <a:p>
                      <a:r>
                        <a:rPr lang="ja-JP" altLang="en-US" b="1" dirty="0" smtClean="0"/>
                        <a:t>ぬ</a:t>
                      </a: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のむ</a:t>
                      </a:r>
                      <a:r>
                        <a:rPr lang="ja-JP" alt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　　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のん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とぶ　 とん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しぬ 　しん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く</a:t>
                      </a:r>
                    </a:p>
                    <a:p>
                      <a:r>
                        <a:rPr lang="ja-JP" altLang="en-US" b="1" dirty="0" smtClean="0"/>
                        <a:t>ぐ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かく　  かい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およぐ　およい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す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はなす はなし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51006"/>
              </p:ext>
            </p:extLst>
          </p:nvPr>
        </p:nvGraphicFramePr>
        <p:xfrm>
          <a:off x="4934387" y="2057400"/>
          <a:ext cx="3313826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1831"/>
                <a:gridCol w="2811995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る</a:t>
                      </a:r>
                      <a:endParaRPr lang="en-US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みる　　み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ja-JP" altLang="en-US" dirty="0" smtClean="0"/>
                    </a:p>
                    <a:p>
                      <a:r>
                        <a:rPr lang="ja-JP" altLang="en-US" dirty="0" smtClean="0"/>
                        <a:t>たべる　たべ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90915"/>
              </p:ext>
            </p:extLst>
          </p:nvPr>
        </p:nvGraphicFramePr>
        <p:xfrm>
          <a:off x="4984883" y="4003595"/>
          <a:ext cx="3545284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8488"/>
                <a:gridCol w="2876796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する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べんきょうし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</a:p>
                    <a:p>
                      <a:r>
                        <a:rPr lang="ja-JP" altLang="en-US" dirty="0" smtClean="0">
                          <a:solidFill>
                            <a:schemeClr val="tx1"/>
                          </a:solidFill>
                        </a:rPr>
                        <a:t>テニス</a:t>
                      </a: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を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してください。</a:t>
                      </a:r>
                      <a:endParaRPr lang="ja-JP" altLang="en-US" dirty="0" smtClean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52668"/>
              </p:ext>
            </p:extLst>
          </p:nvPr>
        </p:nvGraphicFramePr>
        <p:xfrm>
          <a:off x="5065316" y="5728547"/>
          <a:ext cx="3545284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8608"/>
                <a:gridCol w="2526676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くる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いく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5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549640" cy="14320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>
                <a:solidFill>
                  <a:srgbClr val="0000FF"/>
                </a:solidFill>
              </a:rPr>
              <a:t>て、</a:t>
            </a:r>
            <a:r>
              <a:rPr lang="en-US" altLang="ja-JP" sz="4000" b="1" dirty="0">
                <a:solidFill>
                  <a:srgbClr val="7F7F7F"/>
                </a:solidFill>
              </a:rPr>
              <a:t>〜〜</a:t>
            </a:r>
            <a:r>
              <a:rPr lang="ja-JP" altLang="en-US" sz="4000" b="1" dirty="0">
                <a:solidFill>
                  <a:srgbClr val="0000FF"/>
                </a:solidFill>
              </a:rPr>
              <a:t>する。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」</a:t>
            </a:r>
            <a:r>
              <a:rPr lang="ja-JP" altLang="en-US" sz="2400" dirty="0" smtClean="0">
                <a:solidFill>
                  <a:srgbClr val="0000FF"/>
                </a:solidFill>
              </a:rPr>
              <a:t/>
            </a:r>
            <a:br>
              <a:rPr lang="ja-JP" altLang="en-US" sz="2400" dirty="0" smtClean="0">
                <a:solidFill>
                  <a:srgbClr val="0000FF"/>
                </a:solidFill>
              </a:rPr>
            </a:br>
            <a:r>
              <a:rPr lang="ja-JP" altLang="en-US" sz="2400" dirty="0" smtClean="0">
                <a:solidFill>
                  <a:srgbClr val="0000FF"/>
                </a:solidFill>
              </a:rPr>
              <a:t>　　　　　　　　　</a:t>
            </a:r>
            <a:r>
              <a:rPr lang="ja-JP" altLang="en-US" sz="2400" dirty="0" smtClean="0">
                <a:solidFill>
                  <a:srgbClr val="0000FF"/>
                </a:solidFill>
              </a:rPr>
              <a:t>           </a:t>
            </a:r>
            <a:r>
              <a:rPr lang="ja-JP" altLang="en-US" sz="2400" dirty="0" smtClean="0">
                <a:solidFill>
                  <a:srgbClr val="0000FF"/>
                </a:solidFill>
              </a:rPr>
              <a:t>　</a:t>
            </a:r>
            <a:r>
              <a:rPr lang="ja-JP" altLang="en-US" sz="2400" dirty="0" smtClean="0">
                <a:solidFill>
                  <a:srgbClr val="0000FF"/>
                </a:solidFill>
              </a:rPr>
              <a:t>  </a:t>
            </a:r>
            <a:r>
              <a:rPr lang="en-US" altLang="ja-JP" sz="2000" dirty="0" smtClean="0">
                <a:effectLst/>
              </a:rPr>
              <a:t>D</a:t>
            </a:r>
            <a:r>
              <a:rPr lang="en-US" sz="2000" dirty="0" smtClean="0">
                <a:effectLst/>
              </a:rPr>
              <a:t>escribing </a:t>
            </a:r>
            <a:r>
              <a:rPr lang="en-US" sz="2000" dirty="0">
                <a:effectLst/>
              </a:rPr>
              <a:t>2 or more activities 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7776" y="1887021"/>
            <a:ext cx="8239024" cy="4597766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宿題を</a:t>
            </a:r>
            <a:r>
              <a:rPr lang="ja-JP" altLang="en-US" dirty="0" smtClean="0">
                <a:solidFill>
                  <a:srgbClr val="0000FF"/>
                </a:solidFill>
              </a:rPr>
              <a:t>して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rgbClr val="0000FF"/>
                </a:solidFill>
              </a:rPr>
              <a:t>遊びます。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    </a:t>
            </a:r>
            <a:r>
              <a:rPr lang="en-US" altLang="ja-JP" sz="2000" dirty="0" smtClean="0">
                <a:solidFill>
                  <a:schemeClr val="tx2"/>
                </a:solidFill>
              </a:rPr>
              <a:t>( finish homework then play.)</a:t>
            </a:r>
            <a:endParaRPr lang="ja-JP" altLang="en-US" sz="2000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デイズニランドに</a:t>
            </a:r>
            <a:r>
              <a:rPr lang="ja-JP" altLang="en-US" dirty="0" smtClean="0">
                <a:solidFill>
                  <a:srgbClr val="0000FF"/>
                </a:solidFill>
              </a:rPr>
              <a:t>行って，</a:t>
            </a:r>
            <a:r>
              <a:rPr lang="ja-JP" altLang="en-US" dirty="0" smtClean="0">
                <a:solidFill>
                  <a:schemeClr val="tx1"/>
                </a:solidFill>
              </a:rPr>
              <a:t>ミキマウスに</a:t>
            </a:r>
            <a:r>
              <a:rPr lang="ja-JP" altLang="en-US" dirty="0" smtClean="0">
                <a:solidFill>
                  <a:srgbClr val="0000FF"/>
                </a:solidFill>
              </a:rPr>
              <a:t>会いました。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rgbClr val="0000FF"/>
                </a:solidFill>
              </a:rPr>
              <a:t>  </a:t>
            </a:r>
            <a:r>
              <a:rPr lang="ja-JP" altLang="en-US" sz="2000" dirty="0" smtClean="0">
                <a:solidFill>
                  <a:srgbClr val="0000FF"/>
                </a:solidFill>
              </a:rPr>
              <a:t>　</a:t>
            </a:r>
            <a:r>
              <a:rPr lang="en-US" altLang="ja-JP" sz="2000" dirty="0" smtClean="0">
                <a:solidFill>
                  <a:srgbClr val="0000FF"/>
                </a:solidFill>
              </a:rPr>
              <a:t> </a:t>
            </a:r>
            <a:r>
              <a:rPr lang="en-US" altLang="ja-JP" sz="2000" dirty="0" smtClean="0">
                <a:solidFill>
                  <a:srgbClr val="318FC5"/>
                </a:solidFill>
              </a:rPr>
              <a:t>(</a:t>
            </a:r>
            <a:r>
              <a:rPr lang="en-US" altLang="ja-JP" sz="2000" dirty="0">
                <a:solidFill>
                  <a:srgbClr val="318FC5"/>
                </a:solidFill>
              </a:rPr>
              <a:t> </a:t>
            </a:r>
            <a:r>
              <a:rPr lang="en-US" altLang="ja-JP" sz="2000" dirty="0" smtClean="0">
                <a:solidFill>
                  <a:srgbClr val="318FC5"/>
                </a:solidFill>
              </a:rPr>
              <a:t>I went to Disneyland and saw Mickey Mouse .)</a:t>
            </a:r>
            <a:endParaRPr lang="ja-JP" altLang="en-US" sz="2000" dirty="0">
              <a:solidFill>
                <a:srgbClr val="318FC5"/>
              </a:solidFill>
            </a:endParaRPr>
          </a:p>
          <a:p>
            <a:pPr marL="0" indent="0">
              <a:buNone/>
            </a:pPr>
            <a:endParaRPr lang="ja-JP" altLang="en-US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7776" y="121591"/>
            <a:ext cx="8696224" cy="8376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てもいいです。」</a:t>
            </a:r>
            <a:r>
              <a:rPr lang="ja-JP" altLang="en-US" sz="2400" dirty="0" smtClean="0">
                <a:solidFill>
                  <a:srgbClr val="0000FF"/>
                </a:solidFill>
              </a:rPr>
              <a:t>　</a:t>
            </a:r>
            <a:r>
              <a:rPr lang="en-US" altLang="ja-JP" sz="1800" b="1" dirty="0" smtClean="0">
                <a:solidFill>
                  <a:schemeClr val="bg1"/>
                </a:solidFill>
              </a:rPr>
              <a:t>Ask for </a:t>
            </a:r>
            <a:r>
              <a:rPr lang="en-US" sz="1800" b="1" dirty="0" smtClean="0">
                <a:solidFill>
                  <a:schemeClr val="bg1"/>
                </a:solidFill>
                <a:effectLst/>
              </a:rPr>
              <a:t>Permission  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3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7776" y="1463040"/>
            <a:ext cx="8239024" cy="4597766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おかしを</a:t>
            </a:r>
            <a:r>
              <a:rPr lang="ja-JP" altLang="en-US" dirty="0" smtClean="0">
                <a:solidFill>
                  <a:srgbClr val="0070C0"/>
                </a:solidFill>
              </a:rPr>
              <a:t>たべ</a:t>
            </a:r>
            <a:r>
              <a:rPr lang="ja-JP" altLang="en-US" dirty="0" smtClean="0">
                <a:solidFill>
                  <a:srgbClr val="0000FF"/>
                </a:solidFill>
              </a:rPr>
              <a:t>てもいいですか。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chemeClr val="tx2"/>
                </a:solidFill>
              </a:rPr>
              <a:t>     ( May I eat cookie? )</a:t>
            </a:r>
            <a:endParaRPr lang="ja-JP" altLang="en-US" sz="2000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うん、</a:t>
            </a:r>
            <a:r>
              <a:rPr lang="ja-JP" altLang="en-US" dirty="0" smtClean="0">
                <a:solidFill>
                  <a:srgbClr val="0070C0"/>
                </a:solidFill>
              </a:rPr>
              <a:t>食べてもいいです</a:t>
            </a:r>
            <a:r>
              <a:rPr lang="ja-JP" altLang="en-US" dirty="0" smtClean="0">
                <a:solidFill>
                  <a:schemeClr val="tx1"/>
                </a:solidFill>
              </a:rPr>
              <a:t>よ。どうぞ。</a:t>
            </a:r>
            <a:endParaRPr lang="ja-JP" alt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  <a:r>
              <a:rPr lang="ja-JP" altLang="en-US" dirty="0" smtClean="0">
                <a:solidFill>
                  <a:srgbClr val="0000FF"/>
                </a:solidFill>
              </a:rPr>
              <a:t>　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sz="2000" dirty="0" smtClean="0">
                <a:solidFill>
                  <a:srgbClr val="318FC5"/>
                </a:solidFill>
              </a:rPr>
              <a:t>(</a:t>
            </a:r>
            <a:r>
              <a:rPr lang="en-US" altLang="ja-JP" sz="2000" dirty="0">
                <a:solidFill>
                  <a:srgbClr val="318FC5"/>
                </a:solidFill>
              </a:rPr>
              <a:t> </a:t>
            </a:r>
            <a:r>
              <a:rPr lang="en-US" altLang="ja-JP" sz="2000" dirty="0" smtClean="0">
                <a:solidFill>
                  <a:srgbClr val="318FC5"/>
                </a:solidFill>
              </a:rPr>
              <a:t>Sure, you may. Here please. )</a:t>
            </a:r>
            <a:endParaRPr lang="ja-JP" altLang="en-US" sz="2000" dirty="0">
              <a:solidFill>
                <a:srgbClr val="318FC5"/>
              </a:solidFill>
            </a:endParaRPr>
          </a:p>
          <a:p>
            <a:pPr marL="0" indent="0">
              <a:buNone/>
            </a:pPr>
            <a:endParaRPr lang="ja-JP" altLang="en-US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5404" y="121591"/>
            <a:ext cx="8589996" cy="1096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てはいけません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。」   </a:t>
            </a:r>
            <a:r>
              <a:rPr lang="en-US" sz="2400" b="1" dirty="0" smtClean="0">
                <a:effectLst/>
              </a:rPr>
              <a:t> </a:t>
            </a:r>
            <a:r>
              <a:rPr lang="en-US" sz="2000" b="1" dirty="0">
                <a:effectLst/>
              </a:rPr>
              <a:t>Prohibition</a:t>
            </a:r>
            <a:r>
              <a:rPr lang="en-US" sz="2400" dirty="0">
                <a:effectLst/>
              </a:rPr>
              <a:t> </a:t>
            </a:r>
            <a:r>
              <a:rPr lang="ja-JP" altLang="en-US" sz="2400" dirty="0" smtClean="0">
                <a:solidFill>
                  <a:srgbClr val="0000FF"/>
                </a:solidFill>
              </a:rPr>
              <a:t>　　　</a:t>
            </a:r>
            <a:endParaRPr lang="en-US" sz="2800" dirty="0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7776" y="1898213"/>
            <a:ext cx="8239024" cy="4597766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たばこを</a:t>
            </a:r>
            <a:r>
              <a:rPr lang="ja-JP" altLang="en-US" dirty="0" smtClean="0">
                <a:solidFill>
                  <a:srgbClr val="200CB4"/>
                </a:solidFill>
              </a:rPr>
              <a:t>すってもいいですか。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chemeClr val="tx2"/>
                </a:solidFill>
              </a:rPr>
              <a:t>     ( Can I  smoke cigarette?  )</a:t>
            </a:r>
            <a:endParaRPr lang="ja-JP" altLang="en-US" sz="2000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いいえ、</a:t>
            </a:r>
            <a:r>
              <a:rPr lang="ja-JP" altLang="en-US" dirty="0" smtClean="0">
                <a:solidFill>
                  <a:srgbClr val="2A10EA"/>
                </a:solidFill>
              </a:rPr>
              <a:t>すってはいけません。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rgbClr val="0000FF"/>
                </a:solidFill>
              </a:rPr>
              <a:t>   </a:t>
            </a:r>
            <a:r>
              <a:rPr lang="ja-JP" altLang="en-US" sz="2000" dirty="0" smtClean="0">
                <a:solidFill>
                  <a:srgbClr val="0000FF"/>
                </a:solidFill>
              </a:rPr>
              <a:t>　</a:t>
            </a:r>
            <a:r>
              <a:rPr lang="en-US" altLang="ja-JP" sz="2000" dirty="0" smtClean="0">
                <a:solidFill>
                  <a:srgbClr val="318FC5"/>
                </a:solidFill>
              </a:rPr>
              <a:t>( </a:t>
            </a:r>
            <a:r>
              <a:rPr lang="en-US" altLang="ja-JP" sz="2000" dirty="0" smtClean="0">
                <a:solidFill>
                  <a:srgbClr val="318FC5"/>
                </a:solidFill>
              </a:rPr>
              <a:t>No, you can’t. )</a:t>
            </a:r>
            <a:r>
              <a:rPr lang="ja-JP" altLang="en-US" sz="2000" dirty="0" smtClean="0">
                <a:solidFill>
                  <a:srgbClr val="318FC5"/>
                </a:solidFill>
              </a:rPr>
              <a:t>　（　</a:t>
            </a:r>
            <a:r>
              <a:rPr lang="en-US" altLang="ja-JP" sz="2000" dirty="0" smtClean="0">
                <a:solidFill>
                  <a:srgbClr val="318FC5"/>
                </a:solidFill>
              </a:rPr>
              <a:t>Not  allowed ! )</a:t>
            </a:r>
          </a:p>
          <a:p>
            <a:pPr marL="0" indent="0">
              <a:buNone/>
            </a:pPr>
            <a:endParaRPr lang="ja-JP" altLang="en-US" sz="2000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5404" y="121591"/>
            <a:ext cx="8589996" cy="1096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70C0"/>
                </a:solidFill>
              </a:rPr>
              <a:t>「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〜〜</a:t>
            </a:r>
            <a:r>
              <a:rPr lang="ja-JP" altLang="en-US" sz="4000" b="1" dirty="0" smtClean="0">
                <a:solidFill>
                  <a:srgbClr val="996600"/>
                </a:solidFill>
              </a:rPr>
              <a:t>から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。」                 </a:t>
            </a:r>
            <a:r>
              <a:rPr lang="en-US" altLang="ja-JP" sz="2400" b="1" dirty="0" smtClean="0">
                <a:effectLst/>
              </a:rPr>
              <a:t>because…</a:t>
            </a:r>
            <a:r>
              <a:rPr lang="ja-JP" altLang="en-US" sz="2400" dirty="0" smtClean="0">
                <a:solidFill>
                  <a:srgbClr val="0000FF"/>
                </a:solidFill>
              </a:rPr>
              <a:t>　　　</a:t>
            </a:r>
            <a:endParaRPr lang="en-US" sz="2800" dirty="0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7776" y="1898213"/>
            <a:ext cx="8239024" cy="459776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A: </a:t>
            </a:r>
            <a:r>
              <a:rPr lang="ja-JP" altLang="en-US" dirty="0" smtClean="0">
                <a:solidFill>
                  <a:schemeClr val="tx1"/>
                </a:solidFill>
              </a:rPr>
              <a:t>でかけ</a:t>
            </a:r>
            <a:r>
              <a:rPr lang="ja-JP" altLang="en-US" dirty="0" smtClean="0">
                <a:solidFill>
                  <a:srgbClr val="0000FF"/>
                </a:solidFill>
              </a:rPr>
              <a:t>てもいいですか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r>
              <a:rPr lang="en-US" altLang="ja-JP" dirty="0" smtClean="0">
                <a:solidFill>
                  <a:schemeClr val="tx2"/>
                </a:solidFill>
              </a:rPr>
              <a:t>     </a:t>
            </a:r>
            <a:r>
              <a:rPr lang="en-US" altLang="ja-JP" sz="2000" dirty="0" smtClean="0">
                <a:solidFill>
                  <a:schemeClr val="tx2"/>
                </a:solidFill>
              </a:rPr>
              <a:t>( Can I  </a:t>
            </a:r>
            <a:r>
              <a:rPr lang="en-US" altLang="ja-JP" sz="2000" dirty="0" smtClean="0">
                <a:solidFill>
                  <a:schemeClr val="tx2"/>
                </a:solidFill>
              </a:rPr>
              <a:t>go out?  </a:t>
            </a:r>
            <a:r>
              <a:rPr lang="en-US" altLang="ja-JP" sz="2000" dirty="0" smtClean="0">
                <a:solidFill>
                  <a:schemeClr val="tx2"/>
                </a:solidFill>
              </a:rPr>
              <a:t>)</a:t>
            </a:r>
            <a:endParaRPr lang="ja-JP" alt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B: </a:t>
            </a:r>
            <a:r>
              <a:rPr lang="ja-JP" altLang="en-US" dirty="0" smtClean="0">
                <a:solidFill>
                  <a:schemeClr val="tx1"/>
                </a:solidFill>
              </a:rPr>
              <a:t>い</a:t>
            </a:r>
            <a:r>
              <a:rPr lang="ja-JP" altLang="en-US" dirty="0" smtClean="0">
                <a:solidFill>
                  <a:schemeClr val="tx1"/>
                </a:solidFill>
              </a:rPr>
              <a:t>い</a:t>
            </a:r>
            <a:r>
              <a:rPr lang="ja-JP" altLang="en-US" dirty="0" smtClean="0">
                <a:solidFill>
                  <a:schemeClr val="tx1"/>
                </a:solidFill>
              </a:rPr>
              <a:t>え</a:t>
            </a:r>
            <a:r>
              <a:rPr lang="ja-JP" altLang="en-US" dirty="0" smtClean="0"/>
              <a:t>。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dirty="0" smtClean="0">
                <a:solidFill>
                  <a:schemeClr val="tx2"/>
                </a:solidFill>
              </a:rPr>
              <a:t>No.)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en-US" altLang="ja-JP" dirty="0" smtClean="0"/>
              <a:t>: </a:t>
            </a:r>
            <a:r>
              <a:rPr lang="ja-JP" altLang="en-US" dirty="0" smtClean="0"/>
              <a:t>どうしてですか？　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dirty="0" smtClean="0">
                <a:solidFill>
                  <a:schemeClr val="tx2"/>
                </a:solidFill>
              </a:rPr>
              <a:t>Why?  )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B</a:t>
            </a:r>
            <a:r>
              <a:rPr lang="en-US" altLang="ja-JP" dirty="0" smtClean="0"/>
              <a:t>: </a:t>
            </a:r>
            <a:r>
              <a:rPr lang="ja-JP" altLang="en-US" dirty="0" smtClean="0"/>
              <a:t>もうおそいです</a:t>
            </a:r>
            <a:r>
              <a:rPr lang="ja-JP" altLang="en-US" dirty="0" smtClean="0">
                <a:solidFill>
                  <a:srgbClr val="996600"/>
                </a:solidFill>
              </a:rPr>
              <a:t>から</a:t>
            </a:r>
            <a:r>
              <a:rPr lang="ja-JP" altLang="en-US" dirty="0" smtClean="0">
                <a:solidFill>
                  <a:srgbClr val="0070C0"/>
                </a:solidFill>
              </a:rPr>
              <a:t>。</a:t>
            </a:r>
            <a:r>
              <a:rPr lang="en-US" altLang="ja-JP" dirty="0" smtClean="0">
                <a:solidFill>
                  <a:srgbClr val="0070C0"/>
                </a:solidFill>
              </a:rPr>
              <a:t>   </a:t>
            </a:r>
            <a:r>
              <a:rPr lang="en-US" altLang="ja-JP" sz="2000" dirty="0">
                <a:solidFill>
                  <a:schemeClr val="tx2"/>
                </a:solidFill>
              </a:rPr>
              <a:t>( </a:t>
            </a:r>
            <a:r>
              <a:rPr lang="en-US" altLang="ja-JP" sz="2000" b="1" dirty="0" smtClean="0">
                <a:solidFill>
                  <a:srgbClr val="996600"/>
                </a:solidFill>
              </a:rPr>
              <a:t>Because</a:t>
            </a:r>
            <a:r>
              <a:rPr lang="en-US" altLang="ja-JP" sz="2000" dirty="0" smtClean="0">
                <a:solidFill>
                  <a:schemeClr val="tx2"/>
                </a:solidFill>
              </a:rPr>
              <a:t> it is too late.)</a:t>
            </a:r>
            <a:endParaRPr lang="en-US" altLang="ja-JP" sz="2000" dirty="0"/>
          </a:p>
          <a:p>
            <a:pPr marL="0" indent="0">
              <a:buNone/>
            </a:pPr>
            <a:endParaRPr lang="ja-JP" altLang="en-US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5404" y="121591"/>
            <a:ext cx="8589996" cy="1096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3600" b="1" dirty="0" smtClean="0">
                <a:solidFill>
                  <a:srgbClr val="0070C0"/>
                </a:solidFill>
              </a:rPr>
              <a:t>「</a:t>
            </a:r>
            <a:r>
              <a:rPr lang="en-US" altLang="ja-JP" sz="3600" b="1" dirty="0" smtClean="0">
                <a:solidFill>
                  <a:srgbClr val="0070C0"/>
                </a:solidFill>
              </a:rPr>
              <a:t>〜〜</a:t>
            </a:r>
            <a:r>
              <a:rPr lang="ja-JP" altLang="en-US" sz="3600" b="1" dirty="0" smtClean="0">
                <a:solidFill>
                  <a:srgbClr val="7030A0"/>
                </a:solidFill>
                <a:ea typeface="ＭＳ Ｐゴシック" charset="-128"/>
              </a:rPr>
              <a:t>ま</a:t>
            </a:r>
            <a:r>
              <a:rPr lang="ja-JP" altLang="en-US" sz="3600" b="1" dirty="0">
                <a:solidFill>
                  <a:srgbClr val="7030A0"/>
                </a:solidFill>
                <a:ea typeface="ＭＳ Ｐゴシック" charset="-128"/>
              </a:rPr>
              <a:t>しょう</a:t>
            </a:r>
            <a:r>
              <a:rPr lang="ja-JP" altLang="en-US" sz="3600" b="1" dirty="0" smtClean="0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 sz="3600" b="1" dirty="0" smtClean="0">
                <a:ea typeface="ＭＳ Ｐゴシック" charset="-128"/>
              </a:rPr>
              <a:t> </a:t>
            </a:r>
            <a:r>
              <a:rPr lang="ja-JP" altLang="en-US" sz="3600" b="1" dirty="0" smtClean="0">
                <a:solidFill>
                  <a:srgbClr val="0070C0"/>
                </a:solidFill>
              </a:rPr>
              <a:t>。」    　 </a:t>
            </a:r>
            <a:r>
              <a:rPr lang="en-US" altLang="ja-JP" sz="2000" dirty="0" smtClean="0">
                <a:ea typeface="ＭＳ Ｐゴシック" charset="-128"/>
              </a:rPr>
              <a:t>suggestion </a:t>
            </a:r>
            <a:r>
              <a:rPr lang="en-US" altLang="ja-JP" sz="2000" dirty="0">
                <a:ea typeface="ＭＳ Ｐゴシック" charset="-128"/>
              </a:rPr>
              <a:t>expression</a:t>
            </a:r>
            <a:r>
              <a:rPr lang="ja-JP" altLang="en-US" sz="2400" dirty="0" smtClean="0">
                <a:solidFill>
                  <a:srgbClr val="0000FF"/>
                </a:solidFill>
              </a:rPr>
              <a:t>　　</a:t>
            </a:r>
            <a:endParaRPr lang="en-US" sz="2800" dirty="0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7776" y="1898213"/>
            <a:ext cx="8239024" cy="459776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A: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ea typeface="ＭＳ Ｐゴシック" charset="-128"/>
              </a:rPr>
              <a:t>はるやすみ</a:t>
            </a:r>
            <a:r>
              <a:rPr lang="ja-JP" altLang="en-US" dirty="0">
                <a:solidFill>
                  <a:srgbClr val="FF3300"/>
                </a:solidFill>
                <a:ea typeface="ＭＳ Ｐゴシック" charset="-128"/>
              </a:rPr>
              <a:t>に</a:t>
            </a:r>
            <a:r>
              <a:rPr lang="ja-JP" altLang="en-US" dirty="0" smtClean="0">
                <a:ea typeface="ＭＳ Ｐゴシック" charset="-128"/>
              </a:rPr>
              <a:t>一</a:t>
            </a:r>
            <a:r>
              <a:rPr lang="ja-JP" altLang="en-US" dirty="0">
                <a:ea typeface="ＭＳ Ｐゴシック" charset="-128"/>
              </a:rPr>
              <a:t>緒</a:t>
            </a:r>
            <a:r>
              <a:rPr lang="ja-JP" altLang="en-US" dirty="0" smtClean="0">
                <a:solidFill>
                  <a:srgbClr val="CC0000"/>
                </a:solidFill>
                <a:ea typeface="ＭＳ Ｐゴシック" charset="-128"/>
              </a:rPr>
              <a:t>に</a:t>
            </a:r>
            <a:r>
              <a:rPr lang="ja-JP" altLang="en-US" dirty="0" smtClean="0">
                <a:ea typeface="ＭＳ Ｐゴシック" charset="-128"/>
              </a:rPr>
              <a:t>東</a:t>
            </a:r>
            <a:r>
              <a:rPr lang="ja-JP" altLang="en-US" dirty="0">
                <a:ea typeface="ＭＳ Ｐゴシック" charset="-128"/>
              </a:rPr>
              <a:t>京</a:t>
            </a:r>
            <a:r>
              <a:rPr lang="ja-JP" altLang="en-US" dirty="0">
                <a:solidFill>
                  <a:srgbClr val="CC0000"/>
                </a:solidFill>
                <a:ea typeface="ＭＳ Ｐゴシック" charset="-128"/>
              </a:rPr>
              <a:t>に</a:t>
            </a:r>
            <a:r>
              <a:rPr lang="ja-JP" altLang="en-US" dirty="0">
                <a:ea typeface="ＭＳ Ｐゴシック" charset="-128"/>
              </a:rPr>
              <a:t>行き</a:t>
            </a:r>
            <a:r>
              <a:rPr lang="ja-JP" altLang="en-US" dirty="0">
                <a:solidFill>
                  <a:srgbClr val="0000FF"/>
                </a:solidFill>
                <a:ea typeface="ＭＳ Ｐゴシック" charset="-128"/>
              </a:rPr>
              <a:t>ましょう</a:t>
            </a:r>
            <a:r>
              <a:rPr lang="ja-JP" altLang="en-US" dirty="0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 dirty="0" smtClean="0">
                <a:ea typeface="ＭＳ Ｐゴシック" charset="-128"/>
              </a:rPr>
              <a:t>。</a:t>
            </a:r>
            <a:endParaRPr lang="en-US" altLang="ja-JP" dirty="0" smtClean="0">
              <a:ea typeface="ＭＳ Ｐゴシック" charset="-128"/>
            </a:endParaRPr>
          </a:p>
          <a:p>
            <a:pPr marL="0" indent="0">
              <a:buNone/>
            </a:pPr>
            <a:r>
              <a:rPr lang="en-US" altLang="ja-JP" dirty="0" smtClean="0">
                <a:ea typeface="ＭＳ Ｐゴシック" charset="-128"/>
              </a:rPr>
              <a:t>B: </a:t>
            </a:r>
            <a:r>
              <a:rPr lang="ja-JP" altLang="en-US" dirty="0">
                <a:ea typeface="ＭＳ Ｐゴシック" charset="-128"/>
              </a:rPr>
              <a:t>　</a:t>
            </a:r>
            <a:r>
              <a:rPr lang="ja-JP" altLang="en-US" dirty="0" smtClean="0">
                <a:ea typeface="ＭＳ Ｐゴシック" charset="-128"/>
              </a:rPr>
              <a:t>いいですね。</a:t>
            </a:r>
            <a:r>
              <a:rPr lang="ja-JP" altLang="en-US" dirty="0">
                <a:ea typeface="ＭＳ Ｐゴシック" charset="-128"/>
              </a:rPr>
              <a:t>一緒</a:t>
            </a:r>
            <a:r>
              <a:rPr lang="ja-JP" altLang="en-US" dirty="0" smtClean="0">
                <a:solidFill>
                  <a:srgbClr val="CC0000"/>
                </a:solidFill>
                <a:ea typeface="ＭＳ Ｐゴシック" charset="-128"/>
              </a:rPr>
              <a:t>に</a:t>
            </a:r>
            <a:r>
              <a:rPr lang="ja-JP" altLang="en-US" dirty="0" smtClean="0">
                <a:ea typeface="ＭＳ Ｐゴシック" charset="-128"/>
              </a:rPr>
              <a:t>行</a:t>
            </a:r>
            <a:r>
              <a:rPr lang="ja-JP" altLang="en-US" dirty="0">
                <a:ea typeface="ＭＳ Ｐゴシック" charset="-128"/>
              </a:rPr>
              <a:t>き</a:t>
            </a:r>
            <a:r>
              <a:rPr lang="ja-JP" altLang="en-US" dirty="0">
                <a:solidFill>
                  <a:srgbClr val="0000FF"/>
                </a:solidFill>
                <a:ea typeface="ＭＳ Ｐゴシック" charset="-128"/>
              </a:rPr>
              <a:t>ましょ</a:t>
            </a:r>
            <a:r>
              <a:rPr lang="ja-JP" altLang="en-US" dirty="0" smtClean="0">
                <a:solidFill>
                  <a:srgbClr val="0000FF"/>
                </a:solidFill>
                <a:ea typeface="ＭＳ Ｐゴシック" charset="-128"/>
              </a:rPr>
              <a:t>う</a:t>
            </a:r>
            <a:r>
              <a:rPr lang="ja-JP" altLang="en-US" dirty="0" smtClean="0">
                <a:ea typeface="ＭＳ Ｐゴシック" charset="-128"/>
              </a:rPr>
              <a:t>。</a:t>
            </a:r>
            <a:endParaRPr lang="ja-JP" altLang="en-US" dirty="0">
              <a:ea typeface="ＭＳ Ｐゴシック" charset="-128"/>
            </a:endParaRPr>
          </a:p>
          <a:p>
            <a:pPr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smtClean="0">
                <a:solidFill>
                  <a:schemeClr val="tx2"/>
                </a:solidFill>
              </a:rPr>
              <a:t>( A:  How about we go to  Tokyo for spring break? </a:t>
            </a:r>
          </a:p>
          <a:p>
            <a:pPr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smtClean="0">
                <a:solidFill>
                  <a:schemeClr val="tx2"/>
                </a:solidFill>
              </a:rPr>
              <a:t>  B:   That sounds good. Let’s go !)</a:t>
            </a:r>
          </a:p>
          <a:p>
            <a:pPr>
              <a:buNone/>
            </a:pPr>
            <a:endParaRPr lang="ja-JP" altLang="en-US" sz="2000" dirty="0" smtClean="0">
              <a:ea typeface="ＭＳ Ｐゴシック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</a:t>
            </a:r>
            <a:r>
              <a:rPr lang="ja-JP" altLang="en-US" dirty="0" smtClean="0">
                <a:solidFill>
                  <a:schemeClr val="tx1"/>
                </a:solidFill>
              </a:rPr>
              <a:t>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06666"/>
      </a:dk2>
      <a:lt2>
        <a:srgbClr val="006699"/>
      </a:lt2>
      <a:accent1>
        <a:srgbClr val="00CC99"/>
      </a:accent1>
      <a:accent2>
        <a:srgbClr val="0099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808000"/>
        </a:dk1>
        <a:lt1>
          <a:srgbClr val="FFFFFF"/>
        </a:lt1>
        <a:dk2>
          <a:srgbClr val="D7C887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E8E0C3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0">
        <a:dk1>
          <a:srgbClr val="808000"/>
        </a:dk1>
        <a:lt1>
          <a:srgbClr val="FFFFFF"/>
        </a:lt1>
        <a:dk2>
          <a:srgbClr val="E2D7A6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EEE8D0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1">
        <a:dk1>
          <a:srgbClr val="808000"/>
        </a:dk1>
        <a:lt1>
          <a:srgbClr val="FFFFFF"/>
        </a:lt1>
        <a:dk2>
          <a:srgbClr val="F3DEDB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F8ECEA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3DEDB"/>
        </a:lt1>
        <a:dk2>
          <a:srgbClr val="FFDD89"/>
        </a:dk2>
        <a:lt2>
          <a:srgbClr val="808000"/>
        </a:lt2>
        <a:accent1>
          <a:srgbClr val="CC6600"/>
        </a:accent1>
        <a:accent2>
          <a:srgbClr val="CC9900"/>
        </a:accent2>
        <a:accent3>
          <a:srgbClr val="F8ECEA"/>
        </a:accent3>
        <a:accent4>
          <a:srgbClr val="000000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E3E5D7"/>
        </a:lt1>
        <a:dk2>
          <a:srgbClr val="FFDD89"/>
        </a:dk2>
        <a:lt2>
          <a:srgbClr val="808000"/>
        </a:lt2>
        <a:accent1>
          <a:srgbClr val="CC6600"/>
        </a:accent1>
        <a:accent2>
          <a:srgbClr val="CC9900"/>
        </a:accent2>
        <a:accent3>
          <a:srgbClr val="EFF0E8"/>
        </a:accent3>
        <a:accent4>
          <a:srgbClr val="000000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6699"/>
        </a:dk1>
        <a:lt1>
          <a:srgbClr val="FFFFFF"/>
        </a:lt1>
        <a:dk2>
          <a:srgbClr val="CCCCFF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E2E2FF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5">
        <a:dk1>
          <a:srgbClr val="FFFFFF"/>
        </a:dk1>
        <a:lt1>
          <a:srgbClr val="FFFFFF"/>
        </a:lt1>
        <a:dk2>
          <a:srgbClr val="99FF99"/>
        </a:dk2>
        <a:lt2>
          <a:srgbClr val="006699"/>
        </a:lt2>
        <a:accent1>
          <a:srgbClr val="00CC99"/>
        </a:accent1>
        <a:accent2>
          <a:srgbClr val="009999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99FF99"/>
        </a:dk2>
        <a:lt2>
          <a:srgbClr val="006699"/>
        </a:lt2>
        <a:accent1>
          <a:srgbClr val="00CC99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265</TotalTime>
  <Words>334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明朝</vt:lpstr>
      <vt:lpstr>ＭＳ Ｐゴシック</vt:lpstr>
      <vt:lpstr>Garamond</vt:lpstr>
      <vt:lpstr>Times New Roman</vt:lpstr>
      <vt:lpstr>Verdana</vt:lpstr>
      <vt:lpstr>Wingdings</vt:lpstr>
      <vt:lpstr>Level</vt:lpstr>
      <vt:lpstr>第６課のふくしゅう                         Lesson 6 review</vt:lpstr>
      <vt:lpstr>             「～て」Form Conjugation</vt:lpstr>
      <vt:lpstr>             「〜〜てください。」     Please to do ~~</vt:lpstr>
      <vt:lpstr>           「〜〜て、〜〜する。」 　　　　　　　　　           　  Describing 2 or more activities </vt:lpstr>
      <vt:lpstr>             Conjugation:</vt:lpstr>
      <vt:lpstr>             Conjugation:</vt:lpstr>
      <vt:lpstr>             Conjugation:</vt:lpstr>
      <vt:lpstr>             Conjugation: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第５課のふくしゅう Lesson5 review</dc:title>
  <dc:creator>Amistrator</dc:creator>
  <cp:lastModifiedBy>ncc</cp:lastModifiedBy>
  <cp:revision>10</cp:revision>
  <dcterms:created xsi:type="dcterms:W3CDTF">2009-05-25T15:20:48Z</dcterms:created>
  <dcterms:modified xsi:type="dcterms:W3CDTF">2016-03-17T19:18:11Z</dcterms:modified>
</cp:coreProperties>
</file>