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33CC33"/>
    <a:srgbClr val="FF9933"/>
    <a:srgbClr val="FF3300"/>
    <a:srgbClr val="CC0000"/>
    <a:srgbClr val="3366FF"/>
    <a:srgbClr val="0000FF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19C0BF-B3D4-4F77-BCF1-2352836AD1B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096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020E7-DDCF-4FA9-9058-F45A2CF02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7DD63-EDD9-404D-B79C-0AF146913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4BD5BA5-2E91-4A1D-8E9D-E7BD0BA8E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D3B369-E48A-4372-BD63-5557411BD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4476E-7909-4956-B103-AF37A3976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D4FC7-F345-4564-BADD-C628A91D5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0A19-7464-4783-95D0-EB003F439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5DE90-9553-4B9E-9C6C-26583C93C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CB03-B8AF-462D-B016-17EB3F581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FCF50-3629-4736-9417-818A56194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F0F40-E304-4BF8-A34A-5B81416F5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5B00F-D5CA-416B-A3F5-C48B405C2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D86484E-CFEB-4AC6-A5AD-85897A325D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432050"/>
          </a:xfrm>
        </p:spPr>
        <p:txBody>
          <a:bodyPr/>
          <a:lstStyle/>
          <a:p>
            <a:pPr algn="l"/>
            <a:r>
              <a:rPr lang="ja-JP" altLang="en-US" sz="4800" smtClean="0">
                <a:ea typeface="ＭＳ Ｐゴシック" charset="-128"/>
              </a:rPr>
              <a:t>「</a:t>
            </a:r>
            <a:r>
              <a:rPr lang="ja-JP" altLang="en-US" sz="4800" smtClean="0">
                <a:solidFill>
                  <a:srgbClr val="92D050"/>
                </a:solidFill>
                <a:ea typeface="ＭＳ Ｐゴシック" charset="-128"/>
              </a:rPr>
              <a:t>い</a:t>
            </a:r>
            <a:r>
              <a:rPr lang="en-US" altLang="ja-JP" sz="4800" dirty="0" smtClean="0">
                <a:ea typeface="ＭＳ Ｐゴシック" charset="-128"/>
              </a:rPr>
              <a:t>-</a:t>
            </a:r>
            <a:r>
              <a:rPr lang="ja-JP" altLang="en-US" sz="4800" smtClean="0">
                <a:ea typeface="ＭＳ Ｐゴシック" charset="-128"/>
              </a:rPr>
              <a:t>ａ</a:t>
            </a:r>
            <a:r>
              <a:rPr lang="ja-JP" altLang="en-US" sz="4800" smtClean="0">
                <a:ea typeface="ＭＳ Ｐゴシック" charset="-128"/>
              </a:rPr>
              <a:t>ｄ</a:t>
            </a:r>
            <a:r>
              <a:rPr lang="ja-JP" altLang="en-US" sz="4800" smtClean="0">
                <a:ea typeface="ＭＳ Ｐゴシック" charset="-128"/>
              </a:rPr>
              <a:t>ｊ　</a:t>
            </a:r>
            <a:r>
              <a:rPr lang="ja-JP" altLang="en-US" sz="4800" smtClean="0">
                <a:ea typeface="ＭＳ Ｐゴシック" charset="-128"/>
              </a:rPr>
              <a:t>＆　</a:t>
            </a:r>
            <a:r>
              <a:rPr lang="ja-JP" altLang="en-US" sz="4800" smtClean="0">
                <a:solidFill>
                  <a:srgbClr val="996600"/>
                </a:solidFill>
                <a:ea typeface="ＭＳ Ｐゴシック" charset="-128"/>
              </a:rPr>
              <a:t>な</a:t>
            </a:r>
            <a:r>
              <a:rPr lang="en-US" altLang="ja-JP" sz="4800" dirty="0" smtClean="0">
                <a:ea typeface="ＭＳ Ｐゴシック" charset="-128"/>
              </a:rPr>
              <a:t>-</a:t>
            </a:r>
            <a:r>
              <a:rPr lang="ja-JP" altLang="en-US" sz="4800" smtClean="0">
                <a:ea typeface="ＭＳ Ｐゴシック" charset="-128"/>
              </a:rPr>
              <a:t>ａ</a:t>
            </a:r>
            <a:r>
              <a:rPr lang="ja-JP" altLang="en-US" sz="4800" smtClean="0">
                <a:ea typeface="ＭＳ Ｐゴシック" charset="-128"/>
              </a:rPr>
              <a:t>ｄｊ」</a:t>
            </a:r>
            <a:r>
              <a:rPr lang="en-US" altLang="ja-JP" sz="4800" dirty="0" smtClean="0">
                <a:ea typeface="ＭＳ Ｐゴシック" charset="-128"/>
              </a:rPr>
              <a:t/>
            </a:r>
            <a:br>
              <a:rPr lang="en-US" altLang="ja-JP" sz="4800" dirty="0" smtClean="0">
                <a:ea typeface="ＭＳ Ｐゴシック" charset="-128"/>
              </a:rPr>
            </a:br>
            <a:r>
              <a:rPr lang="en-US" altLang="ja-JP" sz="3600" dirty="0" smtClean="0">
                <a:ea typeface="ＭＳ Ｐゴシック" charset="-128"/>
              </a:rPr>
              <a:t>                   </a:t>
            </a:r>
            <a:r>
              <a:rPr lang="ja-JP" altLang="en-US">
                <a:ea typeface="ＭＳ Ｐゴシック" charset="-128"/>
              </a:rPr>
              <a:t/>
            </a:r>
            <a:br>
              <a:rPr lang="ja-JP" altLang="en-US">
                <a:ea typeface="ＭＳ Ｐゴシック" charset="-128"/>
              </a:rPr>
            </a:br>
            <a:r>
              <a:rPr lang="ja-JP" altLang="en-US">
                <a:ea typeface="ＭＳ Ｐゴシック" charset="-128"/>
              </a:rPr>
              <a:t>                    </a:t>
            </a:r>
            <a:r>
              <a:rPr lang="ja-JP" altLang="en-US" smtClean="0">
                <a:ea typeface="ＭＳ Ｐゴシック" charset="-128"/>
              </a:rPr>
              <a:t>  </a:t>
            </a:r>
            <a:r>
              <a:rPr lang="en-US" altLang="ja-JP" sz="4000" dirty="0" smtClean="0">
                <a:ea typeface="ＭＳ Ｐゴシック" charset="-128"/>
              </a:rPr>
              <a:t>Adjective </a:t>
            </a:r>
            <a:r>
              <a:rPr lang="en-US" altLang="ja-JP" sz="4000" dirty="0" smtClean="0">
                <a:ea typeface="ＭＳ Ｐゴシック" charset="-128"/>
              </a:rPr>
              <a:t> </a:t>
            </a:r>
            <a:r>
              <a:rPr lang="en-US" altLang="ja-JP" sz="4000" dirty="0">
                <a:ea typeface="ＭＳ Ｐゴシック" charset="-128"/>
              </a:rPr>
              <a:t>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3282950"/>
          </a:xfrm>
        </p:spPr>
        <p:txBody>
          <a:bodyPr/>
          <a:lstStyle/>
          <a:p>
            <a:pPr algn="l">
              <a:buFont typeface="Wingdings" pitchFamily="2" charset="2"/>
              <a:buChar char="p"/>
            </a:pPr>
            <a:r>
              <a:rPr lang="ja-JP" altLang="en-US">
                <a:ea typeface="ＭＳ Ｐゴシック" charset="-128"/>
              </a:rPr>
              <a:t>　</a:t>
            </a:r>
            <a:r>
              <a:rPr lang="ja-JP" altLang="en-US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en-US" altLang="ja-JP">
                <a:solidFill>
                  <a:srgbClr val="69BD43"/>
                </a:solidFill>
                <a:ea typeface="ＭＳ Ｐゴシック" charset="-128"/>
              </a:rPr>
              <a:t>-</a:t>
            </a:r>
            <a:r>
              <a:rPr lang="en-US" altLang="ja-JP" sz="2400" i="1">
                <a:solidFill>
                  <a:srgbClr val="69BD43"/>
                </a:solidFill>
                <a:ea typeface="ＭＳ Ｐゴシック" charset="-128"/>
              </a:rPr>
              <a:t>adj</a:t>
            </a:r>
          </a:p>
          <a:p>
            <a:pPr algn="l">
              <a:buFont typeface="Wingdings" pitchFamily="2" charset="2"/>
              <a:buChar char="p"/>
            </a:pPr>
            <a:r>
              <a:rPr lang="ja-JP" altLang="en-US">
                <a:solidFill>
                  <a:srgbClr val="69BD43"/>
                </a:solidFill>
                <a:ea typeface="ＭＳ Ｐゴシック" charset="-128"/>
              </a:rPr>
              <a:t>　</a:t>
            </a:r>
            <a:r>
              <a:rPr lang="ja-JP" altLang="en-US">
                <a:solidFill>
                  <a:srgbClr val="996633"/>
                </a:solidFill>
                <a:ea typeface="ＭＳ Ｐゴシック" charset="-128"/>
              </a:rPr>
              <a:t>な</a:t>
            </a:r>
            <a:r>
              <a:rPr lang="en-US" altLang="ja-JP">
                <a:solidFill>
                  <a:srgbClr val="33CC33"/>
                </a:solidFill>
                <a:ea typeface="ＭＳ Ｐゴシック" charset="-128"/>
              </a:rPr>
              <a:t>-</a:t>
            </a:r>
            <a:r>
              <a:rPr lang="en-US" altLang="ja-JP" sz="2400" i="1">
                <a:solidFill>
                  <a:srgbClr val="33CC33"/>
                </a:solidFill>
                <a:ea typeface="ＭＳ Ｐゴシック" charset="-128"/>
              </a:rPr>
              <a:t>adj</a:t>
            </a:r>
            <a:r>
              <a:rPr lang="en-US" altLang="ja-JP" sz="2400" i="1">
                <a:ea typeface="ＭＳ Ｐゴシック" charset="-128"/>
              </a:rPr>
              <a:t> </a:t>
            </a:r>
          </a:p>
          <a:p>
            <a:pPr algn="l">
              <a:buFont typeface="Wingdings" pitchFamily="2" charset="2"/>
              <a:buChar char="p"/>
            </a:pPr>
            <a:r>
              <a:rPr lang="ja-JP" altLang="en-US">
                <a:ea typeface="ＭＳ Ｐゴシック" charset="-128"/>
              </a:rPr>
              <a:t>　＿＿</a:t>
            </a: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が</a:t>
            </a:r>
            <a:r>
              <a:rPr lang="ja-JP" altLang="en-US">
                <a:solidFill>
                  <a:srgbClr val="69BD43"/>
                </a:solidFill>
                <a:ea typeface="ＭＳ Ｐゴシック" charset="-128"/>
              </a:rPr>
              <a:t>すき</a:t>
            </a:r>
            <a:r>
              <a:rPr lang="en-US" altLang="ja-JP">
                <a:ea typeface="ＭＳ Ｐゴシック" charset="-128"/>
              </a:rPr>
              <a:t>/</a:t>
            </a:r>
            <a:r>
              <a:rPr lang="ja-JP" altLang="en-US">
                <a:solidFill>
                  <a:srgbClr val="69BD43"/>
                </a:solidFill>
                <a:ea typeface="ＭＳ Ｐゴシック" charset="-128"/>
              </a:rPr>
              <a:t>きらい</a:t>
            </a:r>
            <a:r>
              <a:rPr lang="ja-JP" altLang="en-US">
                <a:solidFill>
                  <a:srgbClr val="3333CC"/>
                </a:solidFill>
                <a:ea typeface="ＭＳ Ｐゴシック" charset="-128"/>
              </a:rPr>
              <a:t>です</a:t>
            </a:r>
            <a:r>
              <a:rPr lang="ja-JP" altLang="en-US">
                <a:ea typeface="ＭＳ Ｐゴシック" charset="-128"/>
              </a:rPr>
              <a:t>。　</a:t>
            </a:r>
          </a:p>
          <a:p>
            <a:pPr algn="l">
              <a:buFont typeface="Wingdings" pitchFamily="2" charset="2"/>
              <a:buChar char="p"/>
            </a:pPr>
            <a:r>
              <a:rPr lang="ja-JP" altLang="en-US">
                <a:ea typeface="ＭＳ Ｐゴシック" charset="-128"/>
              </a:rPr>
              <a:t>　＿＿＿</a:t>
            </a:r>
            <a:r>
              <a:rPr lang="ja-JP" altLang="en-US">
                <a:solidFill>
                  <a:srgbClr val="0066FF"/>
                </a:solidFill>
                <a:ea typeface="ＭＳ Ｐゴシック" charset="-128"/>
              </a:rPr>
              <a:t>ましょう。</a:t>
            </a:r>
          </a:p>
          <a:p>
            <a:pPr algn="l"/>
            <a:r>
              <a:rPr lang="ja-JP" altLang="en-US">
                <a:ea typeface="ＭＳ Ｐゴシック" charset="-128"/>
              </a:rPr>
              <a:t>　　＿＿＿</a:t>
            </a:r>
            <a:r>
              <a:rPr lang="ja-JP" altLang="en-US">
                <a:solidFill>
                  <a:srgbClr val="0066FF"/>
                </a:solidFill>
                <a:ea typeface="ＭＳ Ｐゴシック" charset="-128"/>
              </a:rPr>
              <a:t>ましょう</a:t>
            </a:r>
            <a:r>
              <a:rPr lang="ja-JP" altLang="en-US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>
                <a:solidFill>
                  <a:srgbClr val="0066FF"/>
                </a:solidFill>
                <a:ea typeface="ＭＳ Ｐゴシック" charset="-128"/>
              </a:rPr>
              <a:t>。</a:t>
            </a:r>
            <a:endParaRPr lang="ja-JP" altLang="en-US">
              <a:ea typeface="ＭＳ Ｐゴシック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en-US" altLang="ja-JP" sz="4000">
                <a:solidFill>
                  <a:srgbClr val="69BD43"/>
                </a:solidFill>
                <a:ea typeface="ＭＳ Ｐゴシック" charset="-128"/>
              </a:rPr>
              <a:t>-</a:t>
            </a:r>
            <a:r>
              <a:rPr lang="en-US" altLang="ja-JP" sz="2800" b="1" i="1">
                <a:solidFill>
                  <a:srgbClr val="69BD43"/>
                </a:solidFill>
                <a:ea typeface="ＭＳ Ｐゴシック" charset="-128"/>
              </a:rPr>
              <a:t>adj</a:t>
            </a:r>
            <a:r>
              <a:rPr lang="en-US" altLang="ja-JP" sz="2800" b="1" i="1">
                <a:ea typeface="ＭＳ Ｐゴシック" charset="-128"/>
              </a:rPr>
              <a:t/>
            </a:r>
            <a:br>
              <a:rPr lang="en-US" altLang="ja-JP" sz="2800" b="1" i="1">
                <a:ea typeface="ＭＳ Ｐゴシック" charset="-128"/>
              </a:rPr>
            </a:br>
            <a:r>
              <a:rPr lang="en-US" altLang="ja-JP" sz="2800" i="1">
                <a:ea typeface="ＭＳ Ｐゴシック" charset="-128"/>
              </a:rPr>
              <a:t>                                         </a:t>
            </a:r>
            <a:r>
              <a:rPr lang="en-US" altLang="ja-JP" sz="2800">
                <a:ea typeface="ＭＳ Ｐゴシック" charset="-128"/>
              </a:rPr>
              <a:t>the adjectives are end with “</a:t>
            </a:r>
            <a:r>
              <a:rPr lang="ja-JP" altLang="en-US" sz="2800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en-US" altLang="ja-JP" sz="2800">
                <a:ea typeface="ＭＳ Ｐゴシック" charset="-128"/>
              </a:rPr>
              <a:t>”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ja-JP" altLang="en-US" sz="2400" u="sng">
                <a:solidFill>
                  <a:srgbClr val="69BD43"/>
                </a:solidFill>
                <a:ea typeface="ＭＳ Ｐゴシック" charset="-128"/>
              </a:rPr>
              <a:t>「い</a:t>
            </a:r>
            <a:r>
              <a:rPr lang="en-US" altLang="ja-JP" sz="2400" u="sng">
                <a:solidFill>
                  <a:srgbClr val="69BD43"/>
                </a:solidFill>
                <a:ea typeface="ＭＳ Ｐゴシック" charset="-128"/>
              </a:rPr>
              <a:t>-</a:t>
            </a:r>
            <a:r>
              <a:rPr lang="en-US" altLang="ja-JP" sz="1800" i="1" u="sng">
                <a:solidFill>
                  <a:srgbClr val="69BD43"/>
                </a:solidFill>
                <a:ea typeface="ＭＳ Ｐゴシック" charset="-128"/>
              </a:rPr>
              <a:t>adj </a:t>
            </a:r>
            <a:r>
              <a:rPr lang="ja-JP" altLang="en-US" sz="2400" u="sng">
                <a:ea typeface="ＭＳ Ｐゴシック" charset="-128"/>
              </a:rPr>
              <a:t>＋ </a:t>
            </a:r>
            <a:r>
              <a:rPr lang="en-US" altLang="ja-JP" sz="2400" u="sng">
                <a:ea typeface="ＭＳ Ｐゴシック" charset="-128"/>
              </a:rPr>
              <a:t>n.</a:t>
            </a:r>
            <a:r>
              <a:rPr lang="ja-JP" altLang="en-US" sz="2400" u="sng">
                <a:ea typeface="ＭＳ Ｐゴシック" charset="-128"/>
              </a:rPr>
              <a:t>」</a:t>
            </a:r>
          </a:p>
          <a:p>
            <a:pPr>
              <a:buFont typeface="Wingdings" pitchFamily="2" charset="2"/>
              <a:buNone/>
            </a:pPr>
            <a:r>
              <a:rPr lang="en-US" altLang="ja-JP" sz="2400">
                <a:ea typeface="ＭＳ Ｐゴシック" charset="-128"/>
              </a:rPr>
              <a:t>   </a:t>
            </a:r>
            <a:r>
              <a:rPr lang="ja-JP" altLang="en-US" sz="2400">
                <a:solidFill>
                  <a:srgbClr val="69BD43"/>
                </a:solidFill>
                <a:ea typeface="ＭＳ Ｐゴシック" charset="-128"/>
              </a:rPr>
              <a:t>おもしろ</a:t>
            </a:r>
            <a:r>
              <a:rPr lang="ja-JP" altLang="en-US" sz="2400" u="sng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ja-JP" altLang="en-US" sz="2400">
                <a:ea typeface="ＭＳ Ｐゴシック" charset="-128"/>
              </a:rPr>
              <a:t>映画（えいが）　　</a:t>
            </a:r>
            <a:r>
              <a:rPr lang="ja-JP" altLang="en-US" sz="2400">
                <a:solidFill>
                  <a:srgbClr val="69BD43"/>
                </a:solidFill>
                <a:ea typeface="ＭＳ Ｐゴシック" charset="-128"/>
              </a:rPr>
              <a:t>つまらな</a:t>
            </a:r>
            <a:r>
              <a:rPr lang="ja-JP" altLang="en-US" sz="2400" u="sng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ja-JP" altLang="en-US" sz="2400">
                <a:ea typeface="ＭＳ Ｐゴシック" charset="-128"/>
              </a:rPr>
              <a:t>本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ea typeface="ＭＳ Ｐゴシック" charset="-128"/>
              </a:rPr>
              <a:t>　　</a:t>
            </a:r>
            <a:r>
              <a:rPr lang="ja-JP" altLang="en-US" sz="2400">
                <a:solidFill>
                  <a:srgbClr val="69BD43"/>
                </a:solidFill>
                <a:ea typeface="ＭＳ Ｐゴシック" charset="-128"/>
              </a:rPr>
              <a:t>こわ</a:t>
            </a:r>
            <a:r>
              <a:rPr lang="ja-JP" altLang="en-US" sz="2400" u="sng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ja-JP" altLang="en-US" sz="2400">
                <a:ea typeface="ＭＳ Ｐゴシック" charset="-128"/>
              </a:rPr>
              <a:t>先生　　　　　　</a:t>
            </a:r>
            <a:r>
              <a:rPr lang="ja-JP" altLang="en-US" sz="2400">
                <a:solidFill>
                  <a:srgbClr val="69BD43"/>
                </a:solidFill>
                <a:ea typeface="ＭＳ Ｐゴシック" charset="-128"/>
              </a:rPr>
              <a:t>やさし</a:t>
            </a:r>
            <a:r>
              <a:rPr lang="ja-JP" altLang="en-US" sz="2400" u="sng">
                <a:solidFill>
                  <a:srgbClr val="69BD43"/>
                </a:solidFill>
                <a:ea typeface="ＭＳ Ｐゴシック" charset="-128"/>
              </a:rPr>
              <a:t>い</a:t>
            </a:r>
            <a:r>
              <a:rPr lang="ja-JP" altLang="en-US" sz="2400">
                <a:ea typeface="ＭＳ Ｐゴシック" charset="-128"/>
              </a:rPr>
              <a:t>学生</a:t>
            </a:r>
          </a:p>
          <a:p>
            <a:r>
              <a:rPr lang="ja-JP" altLang="en-US" sz="2400" u="sng">
                <a:ea typeface="ＭＳ Ｐゴシック" charset="-128"/>
              </a:rPr>
              <a:t>　　　　　　　　　　　　　　　　　　　　　　　　　　　　　　　　　　　　　　　　</a:t>
            </a:r>
          </a:p>
          <a:p>
            <a:endParaRPr lang="ja-JP" altLang="en-US" sz="2400" u="sng">
              <a:ea typeface="ＭＳ Ｐゴシック" charset="-128"/>
            </a:endParaRPr>
          </a:p>
          <a:p>
            <a:endParaRPr lang="ja-JP" altLang="en-US" sz="2400" u="sng">
              <a:ea typeface="ＭＳ Ｐゴシック" charset="-128"/>
            </a:endParaRPr>
          </a:p>
          <a:p>
            <a:endParaRPr lang="ja-JP" altLang="en-US" sz="2400" u="sng"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endParaRPr lang="ja-JP" altLang="en-US" sz="2400" u="sng">
              <a:ea typeface="ＭＳ Ｐゴシック" charset="-128"/>
            </a:endParaRPr>
          </a:p>
          <a:p>
            <a:r>
              <a:rPr lang="ja-JP" altLang="en-US" sz="2400" u="sng">
                <a:ea typeface="ＭＳ Ｐゴシック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graphicFrame>
        <p:nvGraphicFramePr>
          <p:cNvPr id="42078" name="Group 94"/>
          <p:cNvGraphicFramePr>
            <a:graphicFrameLocks noGrp="1"/>
          </p:cNvGraphicFramePr>
          <p:nvPr>
            <p:ph sz="quarter" idx="2"/>
          </p:nvPr>
        </p:nvGraphicFramePr>
        <p:xfrm>
          <a:off x="990600" y="3043238"/>
          <a:ext cx="7162800" cy="1900238"/>
        </p:xfrm>
        <a:graphic>
          <a:graphicData uri="http://schemas.openxmlformats.org/drawingml/2006/table">
            <a:tbl>
              <a:tblPr/>
              <a:tblGrid>
                <a:gridCol w="2084388"/>
                <a:gridCol w="2206625"/>
                <a:gridCol w="2871787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「い</a:t>
                      </a:r>
                      <a:r>
                        <a:rPr kumimoji="0" lang="en-US" altLang="ja-JP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-</a:t>
                      </a:r>
                      <a:r>
                        <a:rPr kumimoji="0" lang="en-US" altLang="ja-JP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adj</a:t>
                      </a:r>
                      <a:r>
                        <a:rPr kumimoji="0" lang="en-US" altLang="ja-JP" sz="20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＋です」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　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（あつい）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（＋）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あつ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い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です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あつ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かった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です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あつ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く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ありません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あつ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く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ありません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でした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　　　　　　　　　　　　　　　　　　　　　　　　　　　　　　　　　　　　　　　　　　　　　　　　　　　　　　　　　　　　　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85" name="Group 101"/>
          <p:cNvGraphicFramePr>
            <a:graphicFrameLocks noGrp="1"/>
          </p:cNvGraphicFramePr>
          <p:nvPr>
            <p:ph sz="quarter" idx="3"/>
          </p:nvPr>
        </p:nvGraphicFramePr>
        <p:xfrm>
          <a:off x="990600" y="5160963"/>
          <a:ext cx="7162800" cy="1544638"/>
        </p:xfrm>
        <a:graphic>
          <a:graphicData uri="http://schemas.openxmlformats.org/drawingml/2006/table">
            <a:tbl>
              <a:tblPr/>
              <a:tblGrid>
                <a:gridCol w="2189163"/>
                <a:gridCol w="2230437"/>
                <a:gridCol w="27432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「いい」</a:t>
                      </a: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sym typeface="Wingdings" pitchFamily="2" charset="2"/>
                        </a:rPr>
                        <a:t> 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「よい」</a:t>
                      </a:r>
                      <a:endParaRPr kumimoji="0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9BD43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（＋）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いい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です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よ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かった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です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よ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く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ありません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よ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く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ありません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でした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　　　　　　　　　　　　　　　　　　　　　　　　　　　　　　　　　　　　　　　　　　　　　　　　　　　　　　　　　　　　　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>
                <a:solidFill>
                  <a:srgbClr val="996633"/>
                </a:solidFill>
                <a:ea typeface="ＭＳ Ｐゴシック" charset="-128"/>
              </a:rPr>
              <a:t>な</a:t>
            </a:r>
            <a:r>
              <a:rPr lang="en-US" altLang="ja-JP" sz="2800" b="1" i="1">
                <a:solidFill>
                  <a:srgbClr val="33CC33"/>
                </a:solidFill>
                <a:ea typeface="ＭＳ Ｐゴシック" charset="-128"/>
              </a:rPr>
              <a:t>-adj</a:t>
            </a:r>
            <a:r>
              <a:rPr lang="en-US" altLang="ja-JP" sz="4000">
                <a:ea typeface="ＭＳ Ｐゴシック" charset="-128"/>
              </a:rPr>
              <a:t>      </a:t>
            </a:r>
            <a:br>
              <a:rPr lang="en-US" altLang="ja-JP" sz="4000">
                <a:ea typeface="ＭＳ Ｐゴシック" charset="-128"/>
              </a:rPr>
            </a:br>
            <a:r>
              <a:rPr lang="en-US" altLang="ja-JP" sz="4000">
                <a:ea typeface="ＭＳ Ｐゴシック" charset="-128"/>
              </a:rPr>
              <a:t>              </a:t>
            </a:r>
            <a:r>
              <a:rPr lang="en-US" altLang="ja-JP" sz="2400">
                <a:ea typeface="ＭＳ Ｐゴシック" charset="-128"/>
              </a:rPr>
              <a:t>the adjectives that need “</a:t>
            </a:r>
            <a:r>
              <a:rPr lang="ja-JP" altLang="en-US" sz="2400">
                <a:solidFill>
                  <a:srgbClr val="996600"/>
                </a:solidFill>
                <a:ea typeface="ＭＳ Ｐゴシック" charset="-128"/>
              </a:rPr>
              <a:t>な</a:t>
            </a:r>
            <a:r>
              <a:rPr lang="en-US" altLang="ja-JP" sz="2400">
                <a:ea typeface="ＭＳ Ｐゴシック" charset="-128"/>
              </a:rPr>
              <a:t>”to connect to the nouns.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r>
              <a:rPr lang="ja-JP" altLang="en-US" sz="2400">
                <a:ea typeface="ＭＳ Ｐゴシック" charset="-128"/>
              </a:rPr>
              <a:t>「</a:t>
            </a:r>
            <a:r>
              <a:rPr lang="ja-JP" altLang="en-US" sz="2400" u="sng">
                <a:solidFill>
                  <a:srgbClr val="996633"/>
                </a:solidFill>
                <a:ea typeface="ＭＳ Ｐゴシック" charset="-128"/>
              </a:rPr>
              <a:t>な</a:t>
            </a:r>
            <a:r>
              <a:rPr lang="en-US" altLang="ja-JP" sz="1800" i="1" u="sng">
                <a:solidFill>
                  <a:srgbClr val="33CC33"/>
                </a:solidFill>
                <a:ea typeface="ＭＳ Ｐゴシック" charset="-128"/>
              </a:rPr>
              <a:t>-adj</a:t>
            </a:r>
            <a:r>
              <a:rPr lang="en-US" altLang="ja-JP" sz="2400" u="sng">
                <a:ea typeface="ＭＳ Ｐゴシック" charset="-128"/>
              </a:rPr>
              <a:t> + n.</a:t>
            </a:r>
            <a:r>
              <a:rPr lang="ja-JP" altLang="en-US" sz="2400">
                <a:ea typeface="ＭＳ Ｐゴシック" charset="-128"/>
              </a:rPr>
              <a:t>」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ea typeface="ＭＳ Ｐゴシック" charset="-128"/>
              </a:rPr>
              <a:t>　　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しずか</a:t>
            </a:r>
            <a:r>
              <a:rPr lang="ja-JP" altLang="en-US" sz="2400">
                <a:solidFill>
                  <a:srgbClr val="996600"/>
                </a:solidFill>
                <a:ea typeface="ＭＳ Ｐゴシック" charset="-128"/>
              </a:rPr>
              <a:t>な</a:t>
            </a:r>
            <a:r>
              <a:rPr lang="ja-JP" altLang="en-US" sz="2400">
                <a:ea typeface="ＭＳ Ｐゴシック" charset="-128"/>
              </a:rPr>
              <a:t>ノーこー　　　　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にぎやか</a:t>
            </a:r>
            <a:r>
              <a:rPr lang="ja-JP" altLang="en-US" sz="2400">
                <a:solidFill>
                  <a:srgbClr val="996633"/>
                </a:solidFill>
                <a:ea typeface="ＭＳ Ｐゴシック" charset="-128"/>
              </a:rPr>
              <a:t>な</a:t>
            </a:r>
            <a:r>
              <a:rPr lang="ja-JP" altLang="en-US" sz="2400">
                <a:ea typeface="ＭＳ Ｐゴシック" charset="-128"/>
              </a:rPr>
              <a:t>きょうしつ</a:t>
            </a:r>
          </a:p>
          <a:p>
            <a:pPr>
              <a:buFont typeface="Wingdings" pitchFamily="2" charset="2"/>
              <a:buNone/>
            </a:pPr>
            <a:r>
              <a:rPr lang="ja-JP" altLang="en-US" sz="2400">
                <a:ea typeface="ＭＳ Ｐゴシック" charset="-128"/>
              </a:rPr>
              <a:t>　　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きれい</a:t>
            </a:r>
            <a:r>
              <a:rPr lang="ja-JP" altLang="en-US" sz="2400">
                <a:solidFill>
                  <a:srgbClr val="996633"/>
                </a:solidFill>
                <a:ea typeface="ＭＳ Ｐゴシック" charset="-128"/>
              </a:rPr>
              <a:t>な</a:t>
            </a:r>
            <a:r>
              <a:rPr lang="ja-JP" altLang="en-US" sz="2400">
                <a:ea typeface="ＭＳ Ｐゴシック" charset="-128"/>
              </a:rPr>
              <a:t>女（おんな）　　　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ハンサンム</a:t>
            </a:r>
            <a:r>
              <a:rPr lang="ja-JP" altLang="en-US" sz="2400">
                <a:solidFill>
                  <a:srgbClr val="996633"/>
                </a:solidFill>
                <a:ea typeface="ＭＳ Ｐゴシック" charset="-128"/>
              </a:rPr>
              <a:t>な</a:t>
            </a:r>
            <a:r>
              <a:rPr lang="ja-JP" altLang="en-US" sz="2400">
                <a:ea typeface="ＭＳ Ｐゴシック" charset="-128"/>
              </a:rPr>
              <a:t>男（おとこ）</a:t>
            </a:r>
          </a:p>
          <a:p>
            <a:pPr>
              <a:buFont typeface="Wingdings" pitchFamily="2" charset="2"/>
              <a:buNone/>
            </a:pPr>
            <a:endParaRPr lang="ja-JP" altLang="en-US" sz="2400">
              <a:ea typeface="ＭＳ Ｐゴシック" charset="-128"/>
            </a:endParaRPr>
          </a:p>
          <a:p>
            <a:r>
              <a:rPr lang="ja-JP" altLang="en-US" sz="2400">
                <a:ea typeface="ＭＳ Ｐゴシック" charset="-128"/>
              </a:rPr>
              <a:t>　</a:t>
            </a:r>
          </a:p>
          <a:p>
            <a:endParaRPr lang="ja-JP" altLang="en-US" sz="2400"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 sz="2400">
                <a:ea typeface="ＭＳ Ｐゴシック" charset="-128"/>
              </a:rPr>
              <a:t>　</a:t>
            </a:r>
          </a:p>
        </p:txBody>
      </p:sp>
      <p:graphicFrame>
        <p:nvGraphicFramePr>
          <p:cNvPr id="44103" name="Group 71"/>
          <p:cNvGraphicFramePr>
            <a:graphicFrameLocks noGrp="1"/>
          </p:cNvGraphicFramePr>
          <p:nvPr>
            <p:ph sz="half" idx="2"/>
          </p:nvPr>
        </p:nvGraphicFramePr>
        <p:xfrm>
          <a:off x="990600" y="3505200"/>
          <a:ext cx="8001000" cy="2016126"/>
        </p:xfrm>
        <a:graphic>
          <a:graphicData uri="http://schemas.openxmlformats.org/drawingml/2006/table">
            <a:tbl>
              <a:tblPr/>
              <a:tblGrid>
                <a:gridCol w="2117725"/>
                <a:gridCol w="2638425"/>
                <a:gridCol w="3244850"/>
              </a:tblGrid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「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な</a:t>
                      </a:r>
                      <a:r>
                        <a:rPr kumimoji="0" lang="en-US" altLang="ja-JP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-</a:t>
                      </a:r>
                      <a:r>
                        <a:rPr kumimoji="0" lang="en-US" altLang="ja-JP" sz="20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adj </a:t>
                      </a:r>
                      <a:r>
                        <a:rPr kumimoji="0" lang="ja-JP" alt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＋です」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　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（げんき）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（＋）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げんき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です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げんき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でした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（－）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がんき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では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ありません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9BD43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げんき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では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ありません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でした</a:t>
                      </a:r>
                      <a:r>
                        <a:rPr kumimoji="0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。　　　　　　　　　　　　　　　　　　　　　　　　　　　　　　　　　　　　　　　　　　　　　　　　　　　　　　　　　　　　　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>
                <a:ea typeface="ＭＳ Ｐゴシック" charset="-128"/>
              </a:rPr>
              <a:t>＿＿</a:t>
            </a:r>
            <a:r>
              <a:rPr lang="ja-JP" altLang="en-US" sz="3200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 sz="3200">
                <a:solidFill>
                  <a:srgbClr val="69BD43"/>
                </a:solidFill>
                <a:ea typeface="ＭＳ Ｐゴシック" charset="-128"/>
              </a:rPr>
              <a:t>すき</a:t>
            </a:r>
            <a:r>
              <a:rPr lang="en-US" altLang="ja-JP" sz="3200">
                <a:ea typeface="ＭＳ Ｐゴシック" charset="-128"/>
              </a:rPr>
              <a:t>/</a:t>
            </a:r>
            <a:r>
              <a:rPr lang="ja-JP" altLang="en-US" sz="3200">
                <a:solidFill>
                  <a:srgbClr val="69BD43"/>
                </a:solidFill>
                <a:ea typeface="ＭＳ Ｐゴシック" charset="-128"/>
              </a:rPr>
              <a:t>きらい</a:t>
            </a:r>
            <a:r>
              <a:rPr lang="ja-JP" altLang="en-US" sz="3200">
                <a:solidFill>
                  <a:srgbClr val="3333CC"/>
                </a:solidFill>
                <a:ea typeface="ＭＳ Ｐゴシック" charset="-128"/>
              </a:rPr>
              <a:t>です</a:t>
            </a:r>
            <a:r>
              <a:rPr lang="ja-JP" altLang="en-US" sz="3200">
                <a:ea typeface="ＭＳ Ｐゴシック" charset="-128"/>
              </a:rPr>
              <a:t>。</a:t>
            </a:r>
            <a:r>
              <a:rPr lang="ja-JP" altLang="en-US" sz="2800">
                <a:ea typeface="ＭＳ Ｐゴシック" charset="-128"/>
              </a:rPr>
              <a:t/>
            </a:r>
            <a:br>
              <a:rPr lang="ja-JP" altLang="en-US" sz="2800">
                <a:ea typeface="ＭＳ Ｐゴシック" charset="-128"/>
              </a:rPr>
            </a:br>
            <a:r>
              <a:rPr lang="ja-JP" altLang="en-US" sz="4000">
                <a:ea typeface="ＭＳ Ｐゴシック" charset="-128"/>
              </a:rPr>
              <a:t>                                               </a:t>
            </a:r>
            <a:r>
              <a:rPr lang="en-US" altLang="ja-JP" sz="2800">
                <a:ea typeface="ＭＳ Ｐゴシック" charset="-128"/>
              </a:rPr>
              <a:t>to like/dislike</a:t>
            </a:r>
            <a:r>
              <a:rPr lang="en-US" altLang="ja-JP" sz="4000">
                <a:ea typeface="ＭＳ Ｐゴシック" charset="-128"/>
              </a:rPr>
              <a:t> </a:t>
            </a:r>
            <a:endParaRPr lang="en-US" sz="4000">
              <a:ea typeface="ＭＳ Ｐゴシック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334000"/>
          </a:xfrm>
        </p:spPr>
        <p:txBody>
          <a:bodyPr/>
          <a:lstStyle/>
          <a:p>
            <a:r>
              <a:rPr lang="ja-JP" altLang="en-US">
                <a:ea typeface="ＭＳ Ｐゴシック" charset="-128"/>
              </a:rPr>
              <a:t>「＿＿＿</a:t>
            </a:r>
            <a:r>
              <a:rPr lang="en-US" altLang="ja-JP" sz="2000">
                <a:solidFill>
                  <a:schemeClr val="folHlink"/>
                </a:solidFill>
                <a:ea typeface="ＭＳ Ｐゴシック" charset="-128"/>
              </a:rPr>
              <a:t>X</a:t>
            </a:r>
            <a:r>
              <a:rPr lang="ja-JP" altLang="en-US">
                <a:ea typeface="ＭＳ Ｐゴシック" charset="-128"/>
              </a:rPr>
              <a:t>＿＿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は</a:t>
            </a:r>
            <a:r>
              <a:rPr lang="ja-JP" altLang="en-US">
                <a:ea typeface="ＭＳ Ｐゴシック" charset="-128"/>
              </a:rPr>
              <a:t>＿＿</a:t>
            </a:r>
            <a:r>
              <a:rPr lang="en-US" altLang="ja-JP" sz="2000">
                <a:solidFill>
                  <a:schemeClr val="folHlink"/>
                </a:solidFill>
                <a:ea typeface="ＭＳ Ｐゴシック" charset="-128"/>
              </a:rPr>
              <a:t>Y</a:t>
            </a:r>
            <a:r>
              <a:rPr lang="ja-JP" altLang="en-US">
                <a:ea typeface="ＭＳ Ｐゴシック" charset="-128"/>
              </a:rPr>
              <a:t>＿＿＿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>
                <a:solidFill>
                  <a:srgbClr val="33CC33"/>
                </a:solidFill>
                <a:ea typeface="ＭＳ Ｐゴシック" charset="-128"/>
              </a:rPr>
              <a:t>すき</a:t>
            </a:r>
            <a:r>
              <a:rPr lang="en-US" altLang="ja-JP">
                <a:ea typeface="ＭＳ Ｐゴシック" charset="-128"/>
              </a:rPr>
              <a:t>/</a:t>
            </a:r>
            <a:r>
              <a:rPr lang="ja-JP" altLang="en-US">
                <a:solidFill>
                  <a:srgbClr val="33CC33"/>
                </a:solidFill>
                <a:ea typeface="ＭＳ Ｐゴシック" charset="-128"/>
              </a:rPr>
              <a:t>きらい</a:t>
            </a:r>
            <a:r>
              <a:rPr lang="ja-JP" altLang="en-US">
                <a:solidFill>
                  <a:srgbClr val="0000FF"/>
                </a:solidFill>
                <a:ea typeface="ＭＳ Ｐゴシック" charset="-128"/>
              </a:rPr>
              <a:t>です</a:t>
            </a:r>
            <a:r>
              <a:rPr lang="ja-JP" altLang="en-US">
                <a:ea typeface="ＭＳ Ｐゴシック" charset="-128"/>
              </a:rPr>
              <a:t>。」 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charset="-128"/>
              </a:rPr>
              <a:t>  </a:t>
            </a:r>
            <a:r>
              <a:rPr lang="en-US" altLang="ja-JP" sz="2000">
                <a:ea typeface="ＭＳ Ｐゴシック" charset="-128"/>
              </a:rPr>
              <a:t>(</a:t>
            </a:r>
            <a:r>
              <a:rPr lang="ja-JP" altLang="en-US" sz="2000">
                <a:ea typeface="ＭＳ Ｐゴシック" charset="-128"/>
              </a:rPr>
              <a:t>私、エバンさん、、、）　</a:t>
            </a:r>
            <a:r>
              <a:rPr lang="en-US" altLang="ja-JP" sz="2000">
                <a:ea typeface="ＭＳ Ｐゴシック" charset="-128"/>
              </a:rPr>
              <a:t>(</a:t>
            </a:r>
            <a:r>
              <a:rPr lang="ja-JP" altLang="en-US" sz="2000">
                <a:ea typeface="ＭＳ Ｐゴシック" charset="-128"/>
              </a:rPr>
              <a:t>日本語、映画、すし，やきゅう、、、）</a:t>
            </a:r>
            <a:r>
              <a:rPr lang="ja-JP" altLang="en-US">
                <a:ea typeface="ＭＳ Ｐゴシック" charset="-128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charset="-128"/>
              </a:rPr>
              <a:t>   </a:t>
            </a:r>
            <a:r>
              <a:rPr lang="en-US" altLang="ja-JP" sz="2400">
                <a:ea typeface="ＭＳ Ｐゴシック" charset="-128"/>
              </a:rPr>
              <a:t>=&gt;</a:t>
            </a:r>
            <a:r>
              <a:rPr lang="ja-JP" altLang="en-US" sz="2400">
                <a:solidFill>
                  <a:schemeClr val="folHlink"/>
                </a:solidFill>
                <a:ea typeface="ＭＳ Ｐゴシック" charset="-128"/>
              </a:rPr>
              <a:t>私</a:t>
            </a:r>
            <a:r>
              <a:rPr lang="ja-JP" altLang="en-US" sz="2400">
                <a:solidFill>
                  <a:srgbClr val="CC0000"/>
                </a:solidFill>
                <a:ea typeface="ＭＳ Ｐゴシック" charset="-128"/>
              </a:rPr>
              <a:t>は</a:t>
            </a:r>
            <a:r>
              <a:rPr lang="ja-JP" altLang="en-US" sz="2400">
                <a:solidFill>
                  <a:schemeClr val="folHlink"/>
                </a:solidFill>
                <a:ea typeface="ＭＳ Ｐゴシック" charset="-128"/>
              </a:rPr>
              <a:t>日本語</a:t>
            </a:r>
            <a:r>
              <a:rPr lang="ja-JP" altLang="en-US" sz="2400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好き</a:t>
            </a:r>
            <a:r>
              <a:rPr lang="ja-JP" altLang="en-US" sz="2400">
                <a:solidFill>
                  <a:srgbClr val="0000FF"/>
                </a:solidFill>
                <a:ea typeface="ＭＳ Ｐゴシック" charset="-128"/>
              </a:rPr>
              <a:t>です</a:t>
            </a:r>
            <a:r>
              <a:rPr lang="ja-JP" altLang="en-US" sz="2400">
                <a:ea typeface="ＭＳ Ｐゴシック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endParaRPr lang="ja-JP" altLang="en-US" sz="2400">
              <a:ea typeface="ＭＳ Ｐゴシック" charset="-128"/>
            </a:endParaRPr>
          </a:p>
          <a:p>
            <a:r>
              <a:rPr lang="ja-JP" altLang="en-US">
                <a:ea typeface="ＭＳ Ｐゴシック" charset="-128"/>
              </a:rPr>
              <a:t>　“</a:t>
            </a:r>
            <a:r>
              <a:rPr lang="ja-JP" altLang="en-US">
                <a:solidFill>
                  <a:srgbClr val="FF3300"/>
                </a:solidFill>
                <a:ea typeface="ＭＳ Ｐゴシック" charset="-128"/>
              </a:rPr>
              <a:t>？</a:t>
            </a:r>
            <a:r>
              <a:rPr lang="ja-JP" altLang="en-US">
                <a:ea typeface="ＭＳ Ｐゴシック" charset="-128"/>
              </a:rPr>
              <a:t>”：　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charset="-128"/>
              </a:rPr>
              <a:t>　　＊</a:t>
            </a:r>
            <a:r>
              <a:rPr lang="en-US" altLang="ja-JP">
                <a:ea typeface="ＭＳ Ｐゴシック" charset="-128"/>
              </a:rPr>
              <a:t>｢</a:t>
            </a:r>
            <a:r>
              <a:rPr lang="ja-JP" altLang="en-US" sz="2000">
                <a:solidFill>
                  <a:schemeClr val="folHlink"/>
                </a:solidFill>
                <a:ea typeface="ＭＳ Ｐゴシック" charset="-128"/>
              </a:rPr>
              <a:t>＿ </a:t>
            </a:r>
            <a:r>
              <a:rPr lang="en-US" altLang="ja-JP" sz="2000">
                <a:solidFill>
                  <a:schemeClr val="folHlink"/>
                </a:solidFill>
                <a:ea typeface="ＭＳ Ｐゴシック" charset="-128"/>
              </a:rPr>
              <a:t>X</a:t>
            </a:r>
            <a:r>
              <a:rPr lang="ja-JP" altLang="en-US" sz="2000">
                <a:solidFill>
                  <a:schemeClr val="folHlink"/>
                </a:solidFill>
                <a:ea typeface="ＭＳ Ｐゴシック" charset="-128"/>
              </a:rPr>
              <a:t>＿＿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は</a:t>
            </a:r>
            <a:r>
              <a:rPr lang="ja-JP" altLang="en-US" sz="2000">
                <a:solidFill>
                  <a:schemeClr val="folHlink"/>
                </a:solidFill>
                <a:ea typeface="ＭＳ Ｐゴシック" charset="-128"/>
              </a:rPr>
              <a:t>＿ </a:t>
            </a:r>
            <a:r>
              <a:rPr lang="en-US" altLang="ja-JP" sz="2000">
                <a:solidFill>
                  <a:schemeClr val="folHlink"/>
                </a:solidFill>
                <a:ea typeface="ＭＳ Ｐゴシック" charset="-128"/>
              </a:rPr>
              <a:t>Y</a:t>
            </a:r>
            <a:r>
              <a:rPr lang="ja-JP" altLang="en-US" sz="2000">
                <a:solidFill>
                  <a:schemeClr val="folHlink"/>
                </a:solidFill>
                <a:ea typeface="ＭＳ Ｐゴシック" charset="-128"/>
              </a:rPr>
              <a:t>＿＿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>
                <a:solidFill>
                  <a:srgbClr val="33CC33"/>
                </a:solidFill>
                <a:ea typeface="ＭＳ Ｐゴシック" charset="-128"/>
              </a:rPr>
              <a:t>すき</a:t>
            </a:r>
            <a:r>
              <a:rPr lang="en-US" altLang="ja-JP">
                <a:ea typeface="ＭＳ Ｐゴシック" charset="-128"/>
              </a:rPr>
              <a:t>/</a:t>
            </a:r>
            <a:r>
              <a:rPr lang="ja-JP" altLang="en-US">
                <a:solidFill>
                  <a:srgbClr val="33CC33"/>
                </a:solidFill>
                <a:ea typeface="ＭＳ Ｐゴシック" charset="-128"/>
              </a:rPr>
              <a:t>きらい</a:t>
            </a:r>
            <a:r>
              <a:rPr lang="ja-JP" altLang="en-US">
                <a:solidFill>
                  <a:srgbClr val="0000FF"/>
                </a:solidFill>
                <a:ea typeface="ＭＳ Ｐゴシック" charset="-128"/>
              </a:rPr>
              <a:t>です</a:t>
            </a:r>
            <a:r>
              <a:rPr lang="ja-JP" altLang="en-US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>
                <a:ea typeface="ＭＳ Ｐゴシック" charset="-128"/>
              </a:rPr>
              <a:t>。」  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charset="-128"/>
              </a:rPr>
              <a:t>　　</a:t>
            </a:r>
            <a:r>
              <a:rPr lang="en-US" altLang="ja-JP" sz="2400">
                <a:ea typeface="ＭＳ Ｐゴシック" charset="-128"/>
              </a:rPr>
              <a:t>=&gt;</a:t>
            </a:r>
            <a:r>
              <a:rPr lang="ja-JP" altLang="en-US" sz="2400">
                <a:solidFill>
                  <a:schemeClr val="folHlink"/>
                </a:solidFill>
                <a:ea typeface="ＭＳ Ｐゴシック" charset="-128"/>
              </a:rPr>
              <a:t>エバンさん</a:t>
            </a:r>
            <a:r>
              <a:rPr lang="ja-JP" altLang="en-US" sz="2400">
                <a:solidFill>
                  <a:srgbClr val="CC0000"/>
                </a:solidFill>
                <a:ea typeface="ＭＳ Ｐゴシック" charset="-128"/>
              </a:rPr>
              <a:t>は</a:t>
            </a:r>
            <a:r>
              <a:rPr lang="ja-JP" altLang="en-US" sz="2400">
                <a:solidFill>
                  <a:schemeClr val="folHlink"/>
                </a:solidFill>
                <a:ea typeface="ＭＳ Ｐゴシック" charset="-128"/>
              </a:rPr>
              <a:t>スポーツ</a:t>
            </a:r>
            <a:r>
              <a:rPr lang="ja-JP" altLang="en-US" sz="2400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好き</a:t>
            </a:r>
            <a:r>
              <a:rPr lang="ja-JP" altLang="en-US" sz="2400">
                <a:solidFill>
                  <a:srgbClr val="0000FF"/>
                </a:solidFill>
                <a:ea typeface="ＭＳ Ｐゴシック" charset="-128"/>
              </a:rPr>
              <a:t>です</a:t>
            </a:r>
            <a:r>
              <a:rPr lang="ja-JP" altLang="en-US" sz="2400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 sz="2400">
                <a:ea typeface="ＭＳ Ｐゴシック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endParaRPr lang="ja-JP" altLang="en-US" sz="2400"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charset="-128"/>
              </a:rPr>
              <a:t>　　＊「</a:t>
            </a:r>
            <a:r>
              <a:rPr lang="ja-JP" altLang="en-US" sz="2000">
                <a:solidFill>
                  <a:schemeClr val="folHlink"/>
                </a:solidFill>
                <a:ea typeface="ＭＳ Ｐゴシック" charset="-128"/>
              </a:rPr>
              <a:t>＿ </a:t>
            </a:r>
            <a:r>
              <a:rPr lang="en-US" altLang="ja-JP" sz="2000">
                <a:solidFill>
                  <a:schemeClr val="folHlink"/>
                </a:solidFill>
                <a:ea typeface="ＭＳ Ｐゴシック" charset="-128"/>
              </a:rPr>
              <a:t>X</a:t>
            </a:r>
            <a:r>
              <a:rPr lang="ja-JP" altLang="en-US" sz="2000">
                <a:solidFill>
                  <a:schemeClr val="folHlink"/>
                </a:solidFill>
                <a:ea typeface="ＭＳ Ｐゴシック" charset="-128"/>
              </a:rPr>
              <a:t>＿＿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は </a:t>
            </a:r>
            <a:r>
              <a:rPr lang="ja-JP" altLang="en-US">
                <a:solidFill>
                  <a:srgbClr val="FF9933"/>
                </a:solidFill>
                <a:ea typeface="ＭＳ Ｐゴシック" charset="-128"/>
              </a:rPr>
              <a:t>どんな </a:t>
            </a:r>
            <a:r>
              <a:rPr lang="ja-JP" altLang="en-US">
                <a:ea typeface="ＭＳ Ｐゴシック" charset="-128"/>
              </a:rPr>
              <a:t>＿ </a:t>
            </a:r>
            <a:r>
              <a:rPr lang="en-US" altLang="ja-JP" sz="2000">
                <a:solidFill>
                  <a:schemeClr val="folHlink"/>
                </a:solidFill>
                <a:ea typeface="ＭＳ Ｐゴシック" charset="-128"/>
              </a:rPr>
              <a:t>Y</a:t>
            </a:r>
            <a:r>
              <a:rPr lang="ja-JP" altLang="en-US">
                <a:ea typeface="ＭＳ Ｐゴシック" charset="-128"/>
              </a:rPr>
              <a:t>＿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>
                <a:solidFill>
                  <a:srgbClr val="33CC33"/>
                </a:solidFill>
                <a:ea typeface="ＭＳ Ｐゴシック" charset="-128"/>
              </a:rPr>
              <a:t>すき</a:t>
            </a:r>
            <a:r>
              <a:rPr lang="en-US" altLang="ja-JP">
                <a:ea typeface="ＭＳ Ｐゴシック" charset="-128"/>
              </a:rPr>
              <a:t>/</a:t>
            </a:r>
            <a:r>
              <a:rPr lang="ja-JP" altLang="en-US">
                <a:solidFill>
                  <a:srgbClr val="33CC33"/>
                </a:solidFill>
                <a:ea typeface="ＭＳ Ｐゴシック" charset="-128"/>
              </a:rPr>
              <a:t>きらい</a:t>
            </a:r>
            <a:r>
              <a:rPr lang="ja-JP" altLang="en-US">
                <a:solidFill>
                  <a:srgbClr val="0000FF"/>
                </a:solidFill>
                <a:ea typeface="ＭＳ Ｐゴシック" charset="-128"/>
              </a:rPr>
              <a:t>です</a:t>
            </a:r>
            <a:r>
              <a:rPr lang="ja-JP" altLang="en-US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>
                <a:ea typeface="ＭＳ Ｐゴシック" charset="-128"/>
              </a:rPr>
              <a:t>。」         </a:t>
            </a:r>
          </a:p>
          <a:p>
            <a:pPr>
              <a:buFont typeface="Wingdings" pitchFamily="2" charset="2"/>
              <a:buNone/>
            </a:pPr>
            <a:r>
              <a:rPr lang="ja-JP" altLang="en-US">
                <a:ea typeface="ＭＳ Ｐゴシック" charset="-128"/>
              </a:rPr>
              <a:t>　　</a:t>
            </a:r>
            <a:r>
              <a:rPr lang="en-US" altLang="ja-JP" sz="2400">
                <a:ea typeface="ＭＳ Ｐゴシック" charset="-128"/>
              </a:rPr>
              <a:t>=&gt;</a:t>
            </a:r>
            <a:r>
              <a:rPr lang="ja-JP" altLang="en-US" sz="2400">
                <a:solidFill>
                  <a:schemeClr val="folHlink"/>
                </a:solidFill>
                <a:ea typeface="ＭＳ Ｐゴシック" charset="-128"/>
              </a:rPr>
              <a:t>エバンさん</a:t>
            </a:r>
            <a:r>
              <a:rPr lang="ja-JP" altLang="en-US" sz="2400">
                <a:solidFill>
                  <a:srgbClr val="CC0000"/>
                </a:solidFill>
                <a:ea typeface="ＭＳ Ｐゴシック" charset="-128"/>
              </a:rPr>
              <a:t>は</a:t>
            </a:r>
            <a:r>
              <a:rPr lang="ja-JP" altLang="en-US" sz="2400">
                <a:solidFill>
                  <a:srgbClr val="FF9933"/>
                </a:solidFill>
                <a:ea typeface="ＭＳ Ｐゴシック" charset="-128"/>
              </a:rPr>
              <a:t>どんな</a:t>
            </a:r>
            <a:r>
              <a:rPr lang="ja-JP" altLang="en-US" sz="2400">
                <a:solidFill>
                  <a:schemeClr val="folHlink"/>
                </a:solidFill>
                <a:ea typeface="ＭＳ Ｐゴシック" charset="-128"/>
              </a:rPr>
              <a:t>スポーツ</a:t>
            </a:r>
            <a:r>
              <a:rPr lang="ja-JP" altLang="en-US" sz="2400">
                <a:solidFill>
                  <a:srgbClr val="CC0000"/>
                </a:solidFill>
                <a:ea typeface="ＭＳ Ｐゴシック" charset="-128"/>
              </a:rPr>
              <a:t>が</a:t>
            </a:r>
            <a:r>
              <a:rPr lang="ja-JP" altLang="en-US" sz="2400">
                <a:solidFill>
                  <a:srgbClr val="33CC33"/>
                </a:solidFill>
                <a:ea typeface="ＭＳ Ｐゴシック" charset="-128"/>
              </a:rPr>
              <a:t>好き</a:t>
            </a:r>
            <a:r>
              <a:rPr lang="ja-JP" altLang="en-US" sz="2400">
                <a:solidFill>
                  <a:srgbClr val="0000FF"/>
                </a:solidFill>
                <a:ea typeface="ＭＳ Ｐゴシック" charset="-128"/>
              </a:rPr>
              <a:t>です</a:t>
            </a:r>
            <a:r>
              <a:rPr lang="ja-JP" altLang="en-US" sz="2400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 sz="2400">
                <a:ea typeface="ＭＳ Ｐゴシック" charset="-128"/>
              </a:rPr>
              <a:t>。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>
                <a:ea typeface="ＭＳ Ｐゴシック" charset="-128"/>
              </a:rPr>
              <a:t>＿＿＿ましょう</a:t>
            </a:r>
            <a:r>
              <a:rPr lang="en-US" altLang="ja-JP" sz="3600">
                <a:ea typeface="ＭＳ Ｐゴシック" charset="-128"/>
              </a:rPr>
              <a:t>/</a:t>
            </a:r>
            <a:r>
              <a:rPr lang="ja-JP" altLang="en-US" sz="3600">
                <a:ea typeface="ＭＳ Ｐゴシック" charset="-128"/>
              </a:rPr>
              <a:t>ましょう</a:t>
            </a:r>
            <a:r>
              <a:rPr lang="ja-JP" altLang="en-US" sz="3600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 sz="3600">
                <a:ea typeface="ＭＳ Ｐゴシック" charset="-128"/>
              </a:rPr>
              <a:t>。</a:t>
            </a:r>
            <a:r>
              <a:rPr lang="ja-JP" altLang="en-US" sz="4000">
                <a:ea typeface="ＭＳ Ｐゴシック" charset="-128"/>
              </a:rPr>
              <a:t/>
            </a:r>
            <a:br>
              <a:rPr lang="ja-JP" altLang="en-US" sz="4000">
                <a:ea typeface="ＭＳ Ｐゴシック" charset="-128"/>
              </a:rPr>
            </a:br>
            <a:r>
              <a:rPr lang="ja-JP" altLang="en-US" sz="4000">
                <a:ea typeface="ＭＳ Ｐゴシック" charset="-128"/>
              </a:rPr>
              <a:t>                                           </a:t>
            </a:r>
            <a:r>
              <a:rPr lang="en-US" altLang="ja-JP" sz="2400">
                <a:ea typeface="ＭＳ Ｐゴシック" charset="-128"/>
              </a:rPr>
              <a:t>suggestion expression</a:t>
            </a:r>
            <a:endParaRPr lang="en-US" altLang="ja-JP" sz="4000">
              <a:ea typeface="ＭＳ Ｐゴシック" charset="-12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ea typeface="ＭＳ Ｐゴシック" charset="-128"/>
              </a:rPr>
              <a:t>いっしょ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に</a:t>
            </a:r>
            <a:r>
              <a:rPr lang="ja-JP" altLang="en-US">
                <a:ea typeface="ＭＳ Ｐゴシック" charset="-128"/>
              </a:rPr>
              <a:t>としょかん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で</a:t>
            </a:r>
            <a:r>
              <a:rPr lang="ja-JP" altLang="en-US">
                <a:ea typeface="ＭＳ Ｐゴシック" charset="-128"/>
              </a:rPr>
              <a:t>勉強し</a:t>
            </a:r>
            <a:r>
              <a:rPr lang="ja-JP" altLang="en-US">
                <a:solidFill>
                  <a:srgbClr val="0000FF"/>
                </a:solidFill>
                <a:ea typeface="ＭＳ Ｐゴシック" charset="-128"/>
              </a:rPr>
              <a:t>ましょう</a:t>
            </a:r>
            <a:r>
              <a:rPr lang="ja-JP" altLang="en-US">
                <a:ea typeface="ＭＳ Ｐゴシック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endParaRPr lang="ja-JP" altLang="en-US">
              <a:ea typeface="ＭＳ Ｐゴシック" charset="-128"/>
            </a:endParaRPr>
          </a:p>
          <a:p>
            <a:r>
              <a:rPr lang="ja-JP" altLang="en-US">
                <a:ea typeface="ＭＳ Ｐゴシック" charset="-128"/>
              </a:rPr>
              <a:t>あした一緒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に</a:t>
            </a:r>
            <a:r>
              <a:rPr lang="ja-JP" altLang="en-US">
                <a:ea typeface="ＭＳ Ｐゴシック" charset="-128"/>
              </a:rPr>
              <a:t>リットル東京</a:t>
            </a:r>
            <a:r>
              <a:rPr lang="ja-JP" altLang="en-US">
                <a:solidFill>
                  <a:srgbClr val="CC0000"/>
                </a:solidFill>
                <a:ea typeface="ＭＳ Ｐゴシック" charset="-128"/>
              </a:rPr>
              <a:t>に</a:t>
            </a:r>
            <a:r>
              <a:rPr lang="ja-JP" altLang="en-US">
                <a:ea typeface="ＭＳ Ｐゴシック" charset="-128"/>
              </a:rPr>
              <a:t>行き</a:t>
            </a:r>
            <a:r>
              <a:rPr lang="ja-JP" altLang="en-US">
                <a:solidFill>
                  <a:srgbClr val="0000FF"/>
                </a:solidFill>
                <a:ea typeface="ＭＳ Ｐゴシック" charset="-128"/>
              </a:rPr>
              <a:t>ましょう</a:t>
            </a:r>
            <a:r>
              <a:rPr lang="ja-JP" altLang="en-US">
                <a:solidFill>
                  <a:srgbClr val="FF3300"/>
                </a:solidFill>
                <a:ea typeface="ＭＳ Ｐゴシック" charset="-128"/>
              </a:rPr>
              <a:t>か</a:t>
            </a:r>
            <a:r>
              <a:rPr lang="ja-JP" altLang="en-US">
                <a:ea typeface="ＭＳ Ｐゴシック" charset="-128"/>
              </a:rPr>
              <a:t>。</a:t>
            </a:r>
          </a:p>
          <a:p>
            <a:pPr>
              <a:buFont typeface="Wingdings" pitchFamily="2" charset="2"/>
              <a:buNone/>
            </a:pPr>
            <a:endParaRPr lang="ja-JP" altLang="en-US"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ja-JP">
                <a:ea typeface="ＭＳ Ｐゴシック" charset="-128"/>
              </a:rPr>
              <a:t>=&gt; Lets go see Star Trek this weekend.</a:t>
            </a:r>
          </a:p>
          <a:p>
            <a:pPr>
              <a:buFont typeface="Wingdings" pitchFamily="2" charset="2"/>
              <a:buNone/>
            </a:pPr>
            <a:r>
              <a:rPr lang="en-US" altLang="ja-JP">
                <a:ea typeface="ＭＳ Ｐゴシック" charset="-128"/>
              </a:rPr>
              <a:t>=&gt; Shall we dance?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06666"/>
      </a:dk2>
      <a:lt2>
        <a:srgbClr val="006699"/>
      </a:lt2>
      <a:accent1>
        <a:srgbClr val="00CC99"/>
      </a:accent1>
      <a:accent2>
        <a:srgbClr val="0099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808000"/>
        </a:dk1>
        <a:lt1>
          <a:srgbClr val="FFFFFF"/>
        </a:lt1>
        <a:dk2>
          <a:srgbClr val="D7C887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E8E0C3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0">
        <a:dk1>
          <a:srgbClr val="808000"/>
        </a:dk1>
        <a:lt1>
          <a:srgbClr val="FFFFFF"/>
        </a:lt1>
        <a:dk2>
          <a:srgbClr val="E2D7A6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EEE8D0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1">
        <a:dk1>
          <a:srgbClr val="808000"/>
        </a:dk1>
        <a:lt1>
          <a:srgbClr val="FFFFFF"/>
        </a:lt1>
        <a:dk2>
          <a:srgbClr val="F3DEDB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F8ECEA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3DEDB"/>
        </a:lt1>
        <a:dk2>
          <a:srgbClr val="FFDD89"/>
        </a:dk2>
        <a:lt2>
          <a:srgbClr val="808000"/>
        </a:lt2>
        <a:accent1>
          <a:srgbClr val="CC6600"/>
        </a:accent1>
        <a:accent2>
          <a:srgbClr val="CC9900"/>
        </a:accent2>
        <a:accent3>
          <a:srgbClr val="F8ECEA"/>
        </a:accent3>
        <a:accent4>
          <a:srgbClr val="000000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E3E5D7"/>
        </a:lt1>
        <a:dk2>
          <a:srgbClr val="FFDD89"/>
        </a:dk2>
        <a:lt2>
          <a:srgbClr val="808000"/>
        </a:lt2>
        <a:accent1>
          <a:srgbClr val="CC6600"/>
        </a:accent1>
        <a:accent2>
          <a:srgbClr val="CC9900"/>
        </a:accent2>
        <a:accent3>
          <a:srgbClr val="EFF0E8"/>
        </a:accent3>
        <a:accent4>
          <a:srgbClr val="000000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6699"/>
        </a:dk1>
        <a:lt1>
          <a:srgbClr val="FFFFFF"/>
        </a:lt1>
        <a:dk2>
          <a:srgbClr val="CCCCFF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E2E2FF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5">
        <a:dk1>
          <a:srgbClr val="FFFFFF"/>
        </a:dk1>
        <a:lt1>
          <a:srgbClr val="FFFFFF"/>
        </a:lt1>
        <a:dk2>
          <a:srgbClr val="99FF99"/>
        </a:dk2>
        <a:lt2>
          <a:srgbClr val="006699"/>
        </a:lt2>
        <a:accent1>
          <a:srgbClr val="00CC99"/>
        </a:accent1>
        <a:accent2>
          <a:srgbClr val="009999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99FF99"/>
        </a:dk2>
        <a:lt2>
          <a:srgbClr val="006699"/>
        </a:lt2>
        <a:accent1>
          <a:srgbClr val="00CC99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223</TotalTime>
  <Words>292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Level</vt:lpstr>
      <vt:lpstr>「い-ａｄｊ　＆　な-ａｄｊ」                                           Adjective  review</vt:lpstr>
      <vt:lpstr>い-adj                                          the adjectives are end with “い”</vt:lpstr>
      <vt:lpstr>な-adj                     the adjectives that need “な”to connect to the nouns.</vt:lpstr>
      <vt:lpstr>＿＿がすき/きらいです。                                                to like/dislike </vt:lpstr>
      <vt:lpstr>＿＿＿ましょう/ましょうか。                                            suggestion expression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第５課のふくしゅう Lesson5 review</dc:title>
  <dc:creator>Amistrator</dc:creator>
  <cp:lastModifiedBy>DEALBA-YOUNT</cp:lastModifiedBy>
  <cp:revision>4</cp:revision>
  <dcterms:created xsi:type="dcterms:W3CDTF">2009-05-25T15:20:48Z</dcterms:created>
  <dcterms:modified xsi:type="dcterms:W3CDTF">2012-12-03T18:59:27Z</dcterms:modified>
</cp:coreProperties>
</file>